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1"/>
    <p:sldMasterId id="2147483651" r:id="rId2"/>
  </p:sldMasterIdLst>
  <p:notesMasterIdLst>
    <p:notesMasterId r:id="rId93"/>
  </p:notesMasterIdLst>
  <p:handoutMasterIdLst>
    <p:handoutMasterId r:id="rId94"/>
  </p:handoutMasterIdLst>
  <p:sldIdLst>
    <p:sldId id="1218" r:id="rId3"/>
    <p:sldId id="1118" r:id="rId4"/>
    <p:sldId id="1175" r:id="rId5"/>
    <p:sldId id="1119" r:id="rId6"/>
    <p:sldId id="1120" r:id="rId7"/>
    <p:sldId id="1182" r:id="rId8"/>
    <p:sldId id="1184" r:id="rId9"/>
    <p:sldId id="1183" r:id="rId10"/>
    <p:sldId id="1181" r:id="rId11"/>
    <p:sldId id="1185" r:id="rId12"/>
    <p:sldId id="1186" r:id="rId13"/>
    <p:sldId id="1124" r:id="rId14"/>
    <p:sldId id="1209" r:id="rId15"/>
    <p:sldId id="1125" r:id="rId16"/>
    <p:sldId id="1126" r:id="rId17"/>
    <p:sldId id="1127" r:id="rId18"/>
    <p:sldId id="1187" r:id="rId19"/>
    <p:sldId id="1205" r:id="rId20"/>
    <p:sldId id="1206" r:id="rId21"/>
    <p:sldId id="1204" r:id="rId22"/>
    <p:sldId id="1188" r:id="rId23"/>
    <p:sldId id="1189" r:id="rId24"/>
    <p:sldId id="1128" r:id="rId25"/>
    <p:sldId id="1129" r:id="rId26"/>
    <p:sldId id="1130" r:id="rId27"/>
    <p:sldId id="1132" r:id="rId28"/>
    <p:sldId id="1133" r:id="rId29"/>
    <p:sldId id="1176" r:id="rId30"/>
    <p:sldId id="1134" r:id="rId31"/>
    <p:sldId id="1191" r:id="rId32"/>
    <p:sldId id="1190" r:id="rId33"/>
    <p:sldId id="1136" r:id="rId34"/>
    <p:sldId id="1137" r:id="rId35"/>
    <p:sldId id="1214" r:id="rId36"/>
    <p:sldId id="1177" r:id="rId37"/>
    <p:sldId id="1141" r:id="rId38"/>
    <p:sldId id="1142" r:id="rId39"/>
    <p:sldId id="1143" r:id="rId40"/>
    <p:sldId id="1144" r:id="rId41"/>
    <p:sldId id="1145" r:id="rId42"/>
    <p:sldId id="1146" r:id="rId43"/>
    <p:sldId id="1147" r:id="rId44"/>
    <p:sldId id="1216" r:id="rId45"/>
    <p:sldId id="1217" r:id="rId46"/>
    <p:sldId id="1148" r:id="rId47"/>
    <p:sldId id="1149" r:id="rId48"/>
    <p:sldId id="1150" r:id="rId49"/>
    <p:sldId id="1151" r:id="rId50"/>
    <p:sldId id="1152" r:id="rId51"/>
    <p:sldId id="1153" r:id="rId52"/>
    <p:sldId id="1154" r:id="rId53"/>
    <p:sldId id="1155" r:id="rId54"/>
    <p:sldId id="1156" r:id="rId55"/>
    <p:sldId id="1157" r:id="rId56"/>
    <p:sldId id="1158" r:id="rId57"/>
    <p:sldId id="1159" r:id="rId58"/>
    <p:sldId id="1196" r:id="rId59"/>
    <p:sldId id="1197" r:id="rId60"/>
    <p:sldId id="1160" r:id="rId61"/>
    <p:sldId id="1161" r:id="rId62"/>
    <p:sldId id="1198" r:id="rId63"/>
    <p:sldId id="1178" r:id="rId64"/>
    <p:sldId id="1162" r:id="rId65"/>
    <p:sldId id="1201" r:id="rId66"/>
    <p:sldId id="1202" r:id="rId67"/>
    <p:sldId id="1199" r:id="rId68"/>
    <p:sldId id="1200" r:id="rId69"/>
    <p:sldId id="1163" r:id="rId70"/>
    <p:sldId id="1164" r:id="rId71"/>
    <p:sldId id="1165" r:id="rId72"/>
    <p:sldId id="1166" r:id="rId73"/>
    <p:sldId id="1167" r:id="rId74"/>
    <p:sldId id="1168" r:id="rId75"/>
    <p:sldId id="1169" r:id="rId76"/>
    <p:sldId id="1170" r:id="rId77"/>
    <p:sldId id="1171" r:id="rId78"/>
    <p:sldId id="1172" r:id="rId79"/>
    <p:sldId id="1173" r:id="rId80"/>
    <p:sldId id="1203" r:id="rId81"/>
    <p:sldId id="1179" r:id="rId82"/>
    <p:sldId id="1180" r:id="rId83"/>
    <p:sldId id="1174" r:id="rId84"/>
    <p:sldId id="1193" r:id="rId85"/>
    <p:sldId id="1194" r:id="rId86"/>
    <p:sldId id="1195" r:id="rId87"/>
    <p:sldId id="1210" r:id="rId88"/>
    <p:sldId id="1211" r:id="rId89"/>
    <p:sldId id="1212" r:id="rId90"/>
    <p:sldId id="1213" r:id="rId91"/>
    <p:sldId id="1215" r:id="rId92"/>
  </p:sldIdLst>
  <p:sldSz cx="9144000" cy="6858000" type="screen4x3"/>
  <p:notesSz cx="6858000" cy="9180513"/>
  <p:defaultTextStyle>
    <a:defPPr>
      <a:defRPr lang="en-US"/>
    </a:defPPr>
    <a:lvl1pPr algn="l" rtl="0" fontAlgn="base">
      <a:spcBef>
        <a:spcPct val="0"/>
      </a:spcBef>
      <a:spcAft>
        <a:spcPct val="0"/>
      </a:spcAft>
      <a:defRPr sz="16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16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16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16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1600" kern="1200">
        <a:solidFill>
          <a:schemeClr val="tx1"/>
        </a:solidFill>
        <a:latin typeface="Arial" charset="0"/>
        <a:ea typeface="ＭＳ Ｐゴシック" charset="0"/>
        <a:cs typeface="ＭＳ Ｐゴシック" charset="0"/>
      </a:defRPr>
    </a:lvl5pPr>
    <a:lvl6pPr marL="2286000" algn="l" defTabSz="457200" rtl="0" eaLnBrk="1" latinLnBrk="0" hangingPunct="1">
      <a:defRPr sz="1600" kern="1200">
        <a:solidFill>
          <a:schemeClr val="tx1"/>
        </a:solidFill>
        <a:latin typeface="Arial" charset="0"/>
        <a:ea typeface="ＭＳ Ｐゴシック" charset="0"/>
        <a:cs typeface="ＭＳ Ｐゴシック" charset="0"/>
      </a:defRPr>
    </a:lvl6pPr>
    <a:lvl7pPr marL="2743200" algn="l" defTabSz="457200" rtl="0" eaLnBrk="1" latinLnBrk="0" hangingPunct="1">
      <a:defRPr sz="1600" kern="1200">
        <a:solidFill>
          <a:schemeClr val="tx1"/>
        </a:solidFill>
        <a:latin typeface="Arial" charset="0"/>
        <a:ea typeface="ＭＳ Ｐゴシック" charset="0"/>
        <a:cs typeface="ＭＳ Ｐゴシック" charset="0"/>
      </a:defRPr>
    </a:lvl7pPr>
    <a:lvl8pPr marL="3200400" algn="l" defTabSz="457200" rtl="0" eaLnBrk="1" latinLnBrk="0" hangingPunct="1">
      <a:defRPr sz="1600" kern="1200">
        <a:solidFill>
          <a:schemeClr val="tx1"/>
        </a:solidFill>
        <a:latin typeface="Arial" charset="0"/>
        <a:ea typeface="ＭＳ Ｐゴシック" charset="0"/>
        <a:cs typeface="ＭＳ Ｐゴシック" charset="0"/>
      </a:defRPr>
    </a:lvl8pPr>
    <a:lvl9pPr marL="3657600" algn="l" defTabSz="457200" rtl="0" eaLnBrk="1" latinLnBrk="0" hangingPunct="1">
      <a:defRPr sz="1600"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hidden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3D5FF"/>
    <a:srgbClr val="FF8000"/>
    <a:srgbClr val="C3F3FD"/>
    <a:srgbClr val="FFD9FF"/>
    <a:srgbClr val="FFEFFF"/>
    <a:srgbClr val="FFCCFF"/>
    <a:srgbClr val="4D4D4D"/>
    <a:srgbClr val="E9D7FD"/>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Orta Stil 2 - Vurgu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94" autoAdjust="0"/>
    <p:restoredTop sz="99810" autoAdjust="0"/>
  </p:normalViewPr>
  <p:slideViewPr>
    <p:cSldViewPr>
      <p:cViewPr varScale="1">
        <p:scale>
          <a:sx n="88" d="100"/>
          <a:sy n="88" d="100"/>
        </p:scale>
        <p:origin x="1306"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2436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presProps" Target="presProps.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0" Type="http://schemas.openxmlformats.org/officeDocument/2006/relationships/slide" Target="slides/slide78.xml"/><Relationship Id="rId85" Type="http://schemas.openxmlformats.org/officeDocument/2006/relationships/slide" Target="slides/slide83.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handoutMaster" Target="handoutMasters/handoutMaster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theme" Target="theme/theme1.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notesMaster" Target="notesMasters/notesMaster1.xml"/><Relationship Id="rId98"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4514" name="Rectangle 2"/>
          <p:cNvSpPr>
            <a:spLocks noGrp="1" noChangeArrowheads="1"/>
          </p:cNvSpPr>
          <p:nvPr>
            <p:ph type="hdr" sz="quarter"/>
          </p:nvPr>
        </p:nvSpPr>
        <p:spPr bwMode="auto">
          <a:xfrm>
            <a:off x="0" y="0"/>
            <a:ext cx="2971800" cy="4587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Arial" charset="0"/>
                <a:ea typeface="+mn-ea"/>
                <a:cs typeface="+mn-cs"/>
              </a:defRPr>
            </a:lvl1pPr>
          </a:lstStyle>
          <a:p>
            <a:pPr>
              <a:defRPr/>
            </a:pPr>
            <a:endParaRPr lang="en-US"/>
          </a:p>
        </p:txBody>
      </p:sp>
      <p:sp>
        <p:nvSpPr>
          <p:cNvPr id="64515" name="Rectangle 3"/>
          <p:cNvSpPr>
            <a:spLocks noGrp="1" noChangeArrowheads="1"/>
          </p:cNvSpPr>
          <p:nvPr>
            <p:ph type="dt" sz="quarter" idx="1"/>
          </p:nvPr>
        </p:nvSpPr>
        <p:spPr bwMode="auto">
          <a:xfrm>
            <a:off x="3886200" y="0"/>
            <a:ext cx="2971800" cy="4587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Arial" charset="0"/>
                <a:ea typeface="+mn-ea"/>
                <a:cs typeface="+mn-cs"/>
              </a:defRPr>
            </a:lvl1pPr>
          </a:lstStyle>
          <a:p>
            <a:pPr>
              <a:defRPr/>
            </a:pPr>
            <a:endParaRPr lang="en-US"/>
          </a:p>
        </p:txBody>
      </p:sp>
      <p:sp>
        <p:nvSpPr>
          <p:cNvPr id="64516" name="Rectangle 4"/>
          <p:cNvSpPr>
            <a:spLocks noGrp="1" noChangeArrowheads="1"/>
          </p:cNvSpPr>
          <p:nvPr>
            <p:ph type="ftr" sz="quarter" idx="2"/>
          </p:nvPr>
        </p:nvSpPr>
        <p:spPr bwMode="auto">
          <a:xfrm>
            <a:off x="0" y="8721725"/>
            <a:ext cx="2971800" cy="45878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Arial" charset="0"/>
                <a:ea typeface="+mn-ea"/>
                <a:cs typeface="+mn-cs"/>
              </a:defRPr>
            </a:lvl1pPr>
          </a:lstStyle>
          <a:p>
            <a:pPr>
              <a:defRPr/>
            </a:pPr>
            <a:endParaRPr lang="en-US"/>
          </a:p>
        </p:txBody>
      </p:sp>
      <p:sp>
        <p:nvSpPr>
          <p:cNvPr id="64517" name="Rectangle 5"/>
          <p:cNvSpPr>
            <a:spLocks noGrp="1" noChangeArrowheads="1"/>
          </p:cNvSpPr>
          <p:nvPr>
            <p:ph type="sldNum" sz="quarter" idx="3"/>
          </p:nvPr>
        </p:nvSpPr>
        <p:spPr bwMode="auto">
          <a:xfrm>
            <a:off x="3886200" y="8721725"/>
            <a:ext cx="2971800" cy="45878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FC8CB12C-B0C7-3B49-976D-22358A717CCB}" type="slidenum">
              <a:rPr lang="en-US"/>
              <a:pPr/>
              <a:t>‹#›</a:t>
            </a:fld>
            <a:endParaRPr lang="en-US"/>
          </a:p>
        </p:txBody>
      </p:sp>
    </p:spTree>
    <p:extLst>
      <p:ext uri="{BB962C8B-B14F-4D97-AF65-F5344CB8AC3E}">
        <p14:creationId xmlns:p14="http://schemas.microsoft.com/office/powerpoint/2010/main" val="28857822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42" name="Rectangle 2"/>
          <p:cNvSpPr>
            <a:spLocks noGrp="1" noChangeArrowheads="1"/>
          </p:cNvSpPr>
          <p:nvPr>
            <p:ph type="hdr" sz="quarter"/>
          </p:nvPr>
        </p:nvSpPr>
        <p:spPr bwMode="auto">
          <a:xfrm>
            <a:off x="0" y="0"/>
            <a:ext cx="2971800" cy="4587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Arial" charset="0"/>
                <a:ea typeface="+mn-ea"/>
                <a:cs typeface="+mn-cs"/>
              </a:defRPr>
            </a:lvl1pPr>
          </a:lstStyle>
          <a:p>
            <a:pPr>
              <a:defRPr/>
            </a:pPr>
            <a:endParaRPr lang="en-US"/>
          </a:p>
        </p:txBody>
      </p:sp>
      <p:sp>
        <p:nvSpPr>
          <p:cNvPr id="61443" name="Rectangle 3"/>
          <p:cNvSpPr>
            <a:spLocks noGrp="1" noChangeArrowheads="1"/>
          </p:cNvSpPr>
          <p:nvPr>
            <p:ph type="dt" idx="1"/>
          </p:nvPr>
        </p:nvSpPr>
        <p:spPr bwMode="auto">
          <a:xfrm>
            <a:off x="3886200" y="0"/>
            <a:ext cx="2971800" cy="4587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Arial" charset="0"/>
                <a:ea typeface="+mn-ea"/>
                <a:cs typeface="+mn-cs"/>
              </a:defRPr>
            </a:lvl1pPr>
          </a:lstStyle>
          <a:p>
            <a:pPr>
              <a:defRPr/>
            </a:pPr>
            <a:endParaRPr lang="en-US"/>
          </a:p>
        </p:txBody>
      </p:sp>
      <p:sp>
        <p:nvSpPr>
          <p:cNvPr id="226308" name="Rectangle 4"/>
          <p:cNvSpPr>
            <a:spLocks noGrp="1" noRot="1" noChangeAspect="1" noChangeArrowheads="1" noTextEdit="1"/>
          </p:cNvSpPr>
          <p:nvPr>
            <p:ph type="sldImg" idx="2"/>
          </p:nvPr>
        </p:nvSpPr>
        <p:spPr bwMode="auto">
          <a:xfrm>
            <a:off x="1135063" y="688975"/>
            <a:ext cx="4589462" cy="3441700"/>
          </a:xfrm>
          <a:prstGeom prst="rect">
            <a:avLst/>
          </a:prstGeom>
          <a:noFill/>
          <a:ln w="9525">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61445" name="Rectangle 5"/>
          <p:cNvSpPr>
            <a:spLocks noGrp="1" noChangeArrowheads="1"/>
          </p:cNvSpPr>
          <p:nvPr>
            <p:ph type="body" sz="quarter" idx="3"/>
          </p:nvPr>
        </p:nvSpPr>
        <p:spPr bwMode="auto">
          <a:xfrm>
            <a:off x="914400" y="4360863"/>
            <a:ext cx="5029200" cy="41306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61446" name="Rectangle 6"/>
          <p:cNvSpPr>
            <a:spLocks noGrp="1" noChangeArrowheads="1"/>
          </p:cNvSpPr>
          <p:nvPr>
            <p:ph type="ftr" sz="quarter" idx="4"/>
          </p:nvPr>
        </p:nvSpPr>
        <p:spPr bwMode="auto">
          <a:xfrm>
            <a:off x="0" y="8721725"/>
            <a:ext cx="2971800" cy="45878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Arial" charset="0"/>
                <a:ea typeface="+mn-ea"/>
                <a:cs typeface="+mn-cs"/>
              </a:defRPr>
            </a:lvl1pPr>
          </a:lstStyle>
          <a:p>
            <a:pPr>
              <a:defRPr/>
            </a:pPr>
            <a:endParaRPr lang="en-US"/>
          </a:p>
        </p:txBody>
      </p:sp>
      <p:sp>
        <p:nvSpPr>
          <p:cNvPr id="61447" name="Rectangle 7"/>
          <p:cNvSpPr>
            <a:spLocks noGrp="1" noChangeArrowheads="1"/>
          </p:cNvSpPr>
          <p:nvPr>
            <p:ph type="sldNum" sz="quarter" idx="5"/>
          </p:nvPr>
        </p:nvSpPr>
        <p:spPr bwMode="auto">
          <a:xfrm>
            <a:off x="3886200" y="8721725"/>
            <a:ext cx="2971800" cy="45878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43F6102E-F593-574A-977C-4212861E828D}" type="slidenum">
              <a:rPr lang="en-US"/>
              <a:pPr/>
              <a:t>‹#›</a:t>
            </a:fld>
            <a:endParaRPr lang="en-US"/>
          </a:p>
        </p:txBody>
      </p:sp>
    </p:spTree>
    <p:extLst>
      <p:ext uri="{BB962C8B-B14F-4D97-AF65-F5344CB8AC3E}">
        <p14:creationId xmlns:p14="http://schemas.microsoft.com/office/powerpoint/2010/main" val="3190465018"/>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ＭＳ Ｐゴシック" charset="0"/>
        <a:cs typeface="Arial" charset="0"/>
      </a:defRPr>
    </a:lvl1pPr>
    <a:lvl2pPr marL="457200" algn="l" rtl="0" eaLnBrk="0" fontAlgn="base" hangingPunct="0">
      <a:spcBef>
        <a:spcPct val="30000"/>
      </a:spcBef>
      <a:spcAft>
        <a:spcPct val="0"/>
      </a:spcAft>
      <a:defRPr sz="1200" kern="1200">
        <a:solidFill>
          <a:schemeClr val="tx1"/>
        </a:solidFill>
        <a:latin typeface="Arial" charset="0"/>
        <a:ea typeface="Arial" charset="0"/>
        <a:cs typeface="Arial" charset="0"/>
      </a:defRPr>
    </a:lvl2pPr>
    <a:lvl3pPr marL="914400" algn="l" rtl="0" eaLnBrk="0" fontAlgn="base" hangingPunct="0">
      <a:spcBef>
        <a:spcPct val="30000"/>
      </a:spcBef>
      <a:spcAft>
        <a:spcPct val="0"/>
      </a:spcAft>
      <a:defRPr sz="1200" kern="1200">
        <a:solidFill>
          <a:schemeClr val="tx1"/>
        </a:solidFill>
        <a:latin typeface="Arial" charset="0"/>
        <a:ea typeface="Arial" charset="0"/>
        <a:cs typeface="Arial" charset="0"/>
      </a:defRPr>
    </a:lvl3pPr>
    <a:lvl4pPr marL="1371600" algn="l" rtl="0" eaLnBrk="0" fontAlgn="base" hangingPunct="0">
      <a:spcBef>
        <a:spcPct val="30000"/>
      </a:spcBef>
      <a:spcAft>
        <a:spcPct val="0"/>
      </a:spcAft>
      <a:defRPr sz="1200" kern="1200">
        <a:solidFill>
          <a:schemeClr val="tx1"/>
        </a:solidFill>
        <a:latin typeface="Arial" charset="0"/>
        <a:ea typeface="Arial" charset="0"/>
        <a:cs typeface="Arial" charset="0"/>
      </a:defRPr>
    </a:lvl4pPr>
    <a:lvl5pPr marL="1828800" algn="l" rtl="0" eaLnBrk="0" fontAlgn="base" hangingPunct="0">
      <a:spcBef>
        <a:spcPct val="30000"/>
      </a:spcBef>
      <a:spcAft>
        <a:spcPct val="0"/>
      </a:spcAft>
      <a:defRPr sz="1200" kern="1200">
        <a:solidFill>
          <a:schemeClr val="tx1"/>
        </a:solidFill>
        <a:latin typeface="Arial" charset="0"/>
        <a:ea typeface="Arial" charset="0"/>
        <a:cs typeface="Arial"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1200">
                <a:solidFill>
                  <a:schemeClr val="tx1"/>
                </a:solidFill>
                <a:latin typeface="Arial" charset="0"/>
                <a:ea typeface="ＭＳ Ｐゴシック" charset="0"/>
                <a:cs typeface="Arial" charset="0"/>
              </a:defRPr>
            </a:lvl1pPr>
            <a:lvl2pPr marL="742950" indent="-285750">
              <a:defRPr sz="1200">
                <a:solidFill>
                  <a:schemeClr val="tx1"/>
                </a:solidFill>
                <a:latin typeface="Arial" charset="0"/>
                <a:ea typeface="Arial" charset="0"/>
                <a:cs typeface="Arial" charset="0"/>
              </a:defRPr>
            </a:lvl2pPr>
            <a:lvl3pPr marL="1143000" indent="-228600">
              <a:defRPr sz="1200">
                <a:solidFill>
                  <a:schemeClr val="tx1"/>
                </a:solidFill>
                <a:latin typeface="Arial" charset="0"/>
                <a:ea typeface="Arial" charset="0"/>
                <a:cs typeface="Arial" charset="0"/>
              </a:defRPr>
            </a:lvl3pPr>
            <a:lvl4pPr marL="1600200" indent="-228600">
              <a:defRPr sz="1200">
                <a:solidFill>
                  <a:schemeClr val="tx1"/>
                </a:solidFill>
                <a:latin typeface="Arial" charset="0"/>
                <a:ea typeface="Arial" charset="0"/>
                <a:cs typeface="Arial" charset="0"/>
              </a:defRPr>
            </a:lvl4pPr>
            <a:lvl5pPr marL="2057400" indent="-228600">
              <a:defRPr sz="1200">
                <a:solidFill>
                  <a:schemeClr val="tx1"/>
                </a:solidFill>
                <a:latin typeface="Arial" charset="0"/>
                <a:ea typeface="Arial" charset="0"/>
                <a:cs typeface="Arial" charset="0"/>
              </a:defRPr>
            </a:lvl5pPr>
            <a:lvl6pPr marL="2514600" indent="-228600" eaLnBrk="0" fontAlgn="base" hangingPunct="0">
              <a:spcBef>
                <a:spcPct val="30000"/>
              </a:spcBef>
              <a:spcAft>
                <a:spcPct val="0"/>
              </a:spcAft>
              <a:defRPr sz="1200">
                <a:solidFill>
                  <a:schemeClr val="tx1"/>
                </a:solidFill>
                <a:latin typeface="Arial" charset="0"/>
                <a:ea typeface="Arial" charset="0"/>
                <a:cs typeface="Arial" charset="0"/>
              </a:defRPr>
            </a:lvl6pPr>
            <a:lvl7pPr marL="2971800" indent="-228600" eaLnBrk="0" fontAlgn="base" hangingPunct="0">
              <a:spcBef>
                <a:spcPct val="30000"/>
              </a:spcBef>
              <a:spcAft>
                <a:spcPct val="0"/>
              </a:spcAft>
              <a:defRPr sz="1200">
                <a:solidFill>
                  <a:schemeClr val="tx1"/>
                </a:solidFill>
                <a:latin typeface="Arial" charset="0"/>
                <a:ea typeface="Arial" charset="0"/>
                <a:cs typeface="Arial" charset="0"/>
              </a:defRPr>
            </a:lvl7pPr>
            <a:lvl8pPr marL="3429000" indent="-228600" eaLnBrk="0" fontAlgn="base" hangingPunct="0">
              <a:spcBef>
                <a:spcPct val="30000"/>
              </a:spcBef>
              <a:spcAft>
                <a:spcPct val="0"/>
              </a:spcAft>
              <a:defRPr sz="1200">
                <a:solidFill>
                  <a:schemeClr val="tx1"/>
                </a:solidFill>
                <a:latin typeface="Arial" charset="0"/>
                <a:ea typeface="Arial" charset="0"/>
                <a:cs typeface="Arial" charset="0"/>
              </a:defRPr>
            </a:lvl8pPr>
            <a:lvl9pPr marL="3886200" indent="-228600" eaLnBrk="0" fontAlgn="base" hangingPunct="0">
              <a:spcBef>
                <a:spcPct val="30000"/>
              </a:spcBef>
              <a:spcAft>
                <a:spcPct val="0"/>
              </a:spcAft>
              <a:defRPr sz="1200">
                <a:solidFill>
                  <a:schemeClr val="tx1"/>
                </a:solidFill>
                <a:latin typeface="Arial" charset="0"/>
                <a:ea typeface="Arial" charset="0"/>
                <a:cs typeface="Arial" charset="0"/>
              </a:defRPr>
            </a:lvl9pPr>
          </a:lstStyle>
          <a:p>
            <a:fld id="{FD0B9A1C-93B6-5A49-84D0-F073F0DFF836}" type="slidenum">
              <a:rPr lang="en-US"/>
              <a:pPr/>
              <a:t>1</a:t>
            </a:fld>
            <a:endParaRPr lang="en-US"/>
          </a:p>
        </p:txBody>
      </p:sp>
      <p:sp>
        <p:nvSpPr>
          <p:cNvPr id="227331" name="Rectangle 2"/>
          <p:cNvSpPr>
            <a:spLocks noGrp="1" noRot="1" noChangeAspect="1" noChangeArrowheads="1" noTextEdit="1"/>
          </p:cNvSpPr>
          <p:nvPr>
            <p:ph type="sldImg"/>
          </p:nvPr>
        </p:nvSpPr>
        <p:spPr>
          <a:ln/>
        </p:spPr>
      </p:sp>
      <p:sp>
        <p:nvSpPr>
          <p:cNvPr id="227332" name="Rectangle 3"/>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tr-TR"/>
          </a:p>
        </p:txBody>
      </p:sp>
    </p:spTree>
    <p:extLst>
      <p:ext uri="{BB962C8B-B14F-4D97-AF65-F5344CB8AC3E}">
        <p14:creationId xmlns:p14="http://schemas.microsoft.com/office/powerpoint/2010/main" val="22423383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body" idx="1"/>
          </p:nvPr>
        </p:nvSpPr>
        <p:spPr>
          <a:ln/>
        </p:spPr>
        <p:txBody>
          <a:bodyPr/>
          <a:lstStyle/>
          <a:p>
            <a:endParaRPr lang="en-US"/>
          </a:p>
        </p:txBody>
      </p:sp>
      <p:sp>
        <p:nvSpPr>
          <p:cNvPr id="28675" name="Rectangle 3"/>
          <p:cNvSpPr>
            <a:spLocks noGrp="1" noRot="1" noChangeAspect="1" noChangeArrowheads="1" noTextEdit="1"/>
          </p:cNvSpPr>
          <p:nvPr>
            <p:ph type="sldImg"/>
          </p:nvPr>
        </p:nvSpPr>
        <p:spPr>
          <a:ln cap="flat"/>
        </p:spPr>
      </p:sp>
    </p:spTree>
    <p:extLst>
      <p:ext uri="{BB962C8B-B14F-4D97-AF65-F5344CB8AC3E}">
        <p14:creationId xmlns:p14="http://schemas.microsoft.com/office/powerpoint/2010/main" val="32369075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body" idx="1"/>
          </p:nvPr>
        </p:nvSpPr>
        <p:spPr>
          <a:ln/>
        </p:spPr>
        <p:txBody>
          <a:bodyPr/>
          <a:lstStyle/>
          <a:p>
            <a:endParaRPr lang="en-US"/>
          </a:p>
        </p:txBody>
      </p:sp>
      <p:sp>
        <p:nvSpPr>
          <p:cNvPr id="28675" name="Rectangle 3"/>
          <p:cNvSpPr>
            <a:spLocks noGrp="1" noRot="1" noChangeAspect="1" noChangeArrowheads="1" noTextEdit="1"/>
          </p:cNvSpPr>
          <p:nvPr>
            <p:ph type="sldImg"/>
          </p:nvPr>
        </p:nvSpPr>
        <p:spPr>
          <a:ln cap="flat"/>
        </p:spPr>
      </p:sp>
    </p:spTree>
    <p:extLst>
      <p:ext uri="{BB962C8B-B14F-4D97-AF65-F5344CB8AC3E}">
        <p14:creationId xmlns:p14="http://schemas.microsoft.com/office/powerpoint/2010/main" val="3742207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body" idx="1"/>
          </p:nvPr>
        </p:nvSpPr>
        <p:spPr>
          <a:ln/>
        </p:spPr>
        <p:txBody>
          <a:bodyPr/>
          <a:lstStyle/>
          <a:p>
            <a:endParaRPr lang="en-US"/>
          </a:p>
        </p:txBody>
      </p:sp>
      <p:sp>
        <p:nvSpPr>
          <p:cNvPr id="11267" name="Rectangle 3"/>
          <p:cNvSpPr>
            <a:spLocks noGrp="1" noRot="1" noChangeAspect="1" noChangeArrowheads="1" noTextEdit="1"/>
          </p:cNvSpPr>
          <p:nvPr>
            <p:ph type="sldImg"/>
          </p:nvPr>
        </p:nvSpPr>
        <p:spPr>
          <a:ln cap="flat"/>
        </p:spPr>
      </p:sp>
    </p:spTree>
    <p:extLst>
      <p:ext uri="{BB962C8B-B14F-4D97-AF65-F5344CB8AC3E}">
        <p14:creationId xmlns:p14="http://schemas.microsoft.com/office/powerpoint/2010/main" val="35894066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body" idx="1"/>
          </p:nvPr>
        </p:nvSpPr>
        <p:spPr>
          <a:ln/>
        </p:spPr>
        <p:txBody>
          <a:bodyPr/>
          <a:lstStyle/>
          <a:p>
            <a:endParaRPr lang="en-US"/>
          </a:p>
        </p:txBody>
      </p:sp>
      <p:sp>
        <p:nvSpPr>
          <p:cNvPr id="28675" name="Rectangle 3"/>
          <p:cNvSpPr>
            <a:spLocks noGrp="1" noRot="1" noChangeAspect="1" noChangeArrowheads="1" noTextEdit="1"/>
          </p:cNvSpPr>
          <p:nvPr>
            <p:ph type="sldImg"/>
          </p:nvPr>
        </p:nvSpPr>
        <p:spPr>
          <a:ln cap="flat"/>
        </p:spPr>
      </p:sp>
    </p:spTree>
    <p:extLst>
      <p:ext uri="{BB962C8B-B14F-4D97-AF65-F5344CB8AC3E}">
        <p14:creationId xmlns:p14="http://schemas.microsoft.com/office/powerpoint/2010/main" val="6913524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body" idx="1"/>
          </p:nvPr>
        </p:nvSpPr>
        <p:spPr>
          <a:ln/>
        </p:spPr>
        <p:txBody>
          <a:bodyPr/>
          <a:lstStyle/>
          <a:p>
            <a:endParaRPr lang="en-US"/>
          </a:p>
        </p:txBody>
      </p:sp>
      <p:sp>
        <p:nvSpPr>
          <p:cNvPr id="28675" name="Rectangle 3"/>
          <p:cNvSpPr>
            <a:spLocks noGrp="1" noRot="1" noChangeAspect="1" noChangeArrowheads="1" noTextEdit="1"/>
          </p:cNvSpPr>
          <p:nvPr>
            <p:ph type="sldImg"/>
          </p:nvPr>
        </p:nvSpPr>
        <p:spPr>
          <a:ln cap="flat"/>
        </p:spPr>
      </p:sp>
    </p:spTree>
    <p:extLst>
      <p:ext uri="{BB962C8B-B14F-4D97-AF65-F5344CB8AC3E}">
        <p14:creationId xmlns:p14="http://schemas.microsoft.com/office/powerpoint/2010/main" val="6058105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body" idx="1"/>
          </p:nvPr>
        </p:nvSpPr>
        <p:spPr>
          <a:ln/>
        </p:spPr>
        <p:txBody>
          <a:bodyPr/>
          <a:lstStyle/>
          <a:p>
            <a:endParaRPr lang="en-US"/>
          </a:p>
        </p:txBody>
      </p:sp>
      <p:sp>
        <p:nvSpPr>
          <p:cNvPr id="28675" name="Rectangle 3"/>
          <p:cNvSpPr>
            <a:spLocks noGrp="1" noRot="1" noChangeAspect="1" noChangeArrowheads="1" noTextEdit="1"/>
          </p:cNvSpPr>
          <p:nvPr>
            <p:ph type="sldImg"/>
          </p:nvPr>
        </p:nvSpPr>
        <p:spPr>
          <a:ln cap="flat"/>
        </p:spPr>
      </p:sp>
    </p:spTree>
    <p:extLst>
      <p:ext uri="{BB962C8B-B14F-4D97-AF65-F5344CB8AC3E}">
        <p14:creationId xmlns:p14="http://schemas.microsoft.com/office/powerpoint/2010/main" val="31876649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body" idx="1"/>
          </p:nvPr>
        </p:nvSpPr>
        <p:spPr>
          <a:ln/>
        </p:spPr>
        <p:txBody>
          <a:bodyPr/>
          <a:lstStyle/>
          <a:p>
            <a:endParaRPr lang="en-US"/>
          </a:p>
        </p:txBody>
      </p:sp>
      <p:sp>
        <p:nvSpPr>
          <p:cNvPr id="9219" name="Rectangle 3"/>
          <p:cNvSpPr>
            <a:spLocks noGrp="1" noRot="1" noChangeAspect="1" noChangeArrowheads="1" noTextEdit="1"/>
          </p:cNvSpPr>
          <p:nvPr>
            <p:ph type="sldImg"/>
          </p:nvPr>
        </p:nvSpPr>
        <p:spPr>
          <a:ln cap="flat"/>
        </p:spPr>
      </p:sp>
    </p:spTree>
    <p:extLst>
      <p:ext uri="{BB962C8B-B14F-4D97-AF65-F5344CB8AC3E}">
        <p14:creationId xmlns:p14="http://schemas.microsoft.com/office/powerpoint/2010/main" val="4594334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body" idx="1"/>
          </p:nvPr>
        </p:nvSpPr>
        <p:spPr>
          <a:ln/>
        </p:spPr>
        <p:txBody>
          <a:bodyPr/>
          <a:lstStyle/>
          <a:p>
            <a:endParaRPr lang="en-US"/>
          </a:p>
        </p:txBody>
      </p:sp>
      <p:sp>
        <p:nvSpPr>
          <p:cNvPr id="13315" name="Rectangle 3"/>
          <p:cNvSpPr>
            <a:spLocks noGrp="1" noRot="1" noChangeAspect="1" noChangeArrowheads="1" noTextEdit="1"/>
          </p:cNvSpPr>
          <p:nvPr>
            <p:ph type="sldImg"/>
          </p:nvPr>
        </p:nvSpPr>
        <p:spPr>
          <a:ln cap="flat"/>
        </p:spPr>
      </p:sp>
    </p:spTree>
    <p:extLst>
      <p:ext uri="{BB962C8B-B14F-4D97-AF65-F5344CB8AC3E}">
        <p14:creationId xmlns:p14="http://schemas.microsoft.com/office/powerpoint/2010/main" val="41543665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body" idx="1"/>
          </p:nvPr>
        </p:nvSpPr>
        <p:spPr>
          <a:ln/>
        </p:spPr>
        <p:txBody>
          <a:bodyPr/>
          <a:lstStyle/>
          <a:p>
            <a:endParaRPr lang="en-US"/>
          </a:p>
        </p:txBody>
      </p:sp>
      <p:sp>
        <p:nvSpPr>
          <p:cNvPr id="31747" name="Rectangle 3"/>
          <p:cNvSpPr>
            <a:spLocks noGrp="1" noRot="1" noChangeAspect="1" noChangeArrowheads="1" noTextEdit="1"/>
          </p:cNvSpPr>
          <p:nvPr>
            <p:ph type="sldImg"/>
          </p:nvPr>
        </p:nvSpPr>
        <p:spPr>
          <a:ln cap="flat"/>
        </p:spPr>
      </p:sp>
    </p:spTree>
    <p:extLst>
      <p:ext uri="{BB962C8B-B14F-4D97-AF65-F5344CB8AC3E}">
        <p14:creationId xmlns:p14="http://schemas.microsoft.com/office/powerpoint/2010/main" val="16090738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body" idx="1"/>
          </p:nvPr>
        </p:nvSpPr>
        <p:spPr>
          <a:ln/>
        </p:spPr>
        <p:txBody>
          <a:bodyPr/>
          <a:lstStyle/>
          <a:p>
            <a:endParaRPr lang="en-US"/>
          </a:p>
        </p:txBody>
      </p:sp>
      <p:sp>
        <p:nvSpPr>
          <p:cNvPr id="36867" name="Rectangle 3"/>
          <p:cNvSpPr>
            <a:spLocks noGrp="1" noRot="1" noChangeAspect="1" noChangeArrowheads="1" noTextEdit="1"/>
          </p:cNvSpPr>
          <p:nvPr>
            <p:ph type="sldImg"/>
          </p:nvPr>
        </p:nvSpPr>
        <p:spPr>
          <a:ln cap="flat"/>
        </p:spPr>
      </p:sp>
    </p:spTree>
    <p:extLst>
      <p:ext uri="{BB962C8B-B14F-4D97-AF65-F5344CB8AC3E}">
        <p14:creationId xmlns:p14="http://schemas.microsoft.com/office/powerpoint/2010/main" val="28251303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body" idx="1"/>
          </p:nvPr>
        </p:nvSpPr>
        <p:spPr>
          <a:ln/>
        </p:spPr>
        <p:txBody>
          <a:bodyPr/>
          <a:lstStyle/>
          <a:p>
            <a:endParaRPr lang="en-US"/>
          </a:p>
        </p:txBody>
      </p:sp>
      <p:sp>
        <p:nvSpPr>
          <p:cNvPr id="28675" name="Rectangle 3"/>
          <p:cNvSpPr>
            <a:spLocks noGrp="1" noRot="1" noChangeAspect="1" noChangeArrowheads="1" noTextEdit="1"/>
          </p:cNvSpPr>
          <p:nvPr>
            <p:ph type="sldImg"/>
          </p:nvPr>
        </p:nvSpPr>
        <p:spPr>
          <a:ln cap="flat"/>
        </p:spPr>
      </p:sp>
    </p:spTree>
    <p:extLst>
      <p:ext uri="{BB962C8B-B14F-4D97-AF65-F5344CB8AC3E}">
        <p14:creationId xmlns:p14="http://schemas.microsoft.com/office/powerpoint/2010/main" val="40409635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sldNum" sz="quarter" idx="10"/>
          </p:nvPr>
        </p:nvSpPr>
        <p:spPr>
          <a:ln/>
        </p:spPr>
        <p:txBody>
          <a:bodyPr/>
          <a:lstStyle>
            <a:lvl1pPr>
              <a:defRPr/>
            </a:lvl1pPr>
          </a:lstStyle>
          <a:p>
            <a:fld id="{A7EF6276-37BE-8C40-8461-4EA91906D9A0}" type="slidenum">
              <a:rPr lang="en-US"/>
              <a:pPr/>
              <a:t>‹#›</a:t>
            </a:fld>
            <a:endParaRPr lang="en-US"/>
          </a:p>
        </p:txBody>
      </p:sp>
      <p:sp>
        <p:nvSpPr>
          <p:cNvPr id="3" name="Rectangle 7"/>
          <p:cNvSpPr>
            <a:spLocks noGrp="1" noChangeArrowheads="1"/>
          </p:cNvSpPr>
          <p:nvPr>
            <p:ph type="dt" sz="half" idx="11"/>
          </p:nvPr>
        </p:nvSpPr>
        <p:spPr>
          <a:ln/>
        </p:spPr>
        <p:txBody>
          <a:bodyPr/>
          <a:lstStyle>
            <a:lvl1pPr>
              <a:defRPr/>
            </a:lvl1pPr>
          </a:lstStyle>
          <a:p>
            <a:pPr>
              <a:defRPr/>
            </a:pPr>
            <a:endParaRPr lang="en-US"/>
          </a:p>
        </p:txBody>
      </p:sp>
      <p:sp>
        <p:nvSpPr>
          <p:cNvPr id="4" name="Rectangle 8"/>
          <p:cNvSpPr>
            <a:spLocks noGrp="1" noChangeArrowheads="1"/>
          </p:cNvSpPr>
          <p:nvPr>
            <p:ph type="ftr" sz="quarter" idx="12"/>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18570369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2400" y="914400"/>
            <a:ext cx="43449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152400" y="1554162"/>
            <a:ext cx="4344988" cy="499903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4645025" y="914400"/>
            <a:ext cx="43465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1554162"/>
            <a:ext cx="4346575" cy="499903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Title 1"/>
          <p:cNvSpPr>
            <a:spLocks noGrp="1"/>
          </p:cNvSpPr>
          <p:nvPr>
            <p:ph type="title"/>
          </p:nvPr>
        </p:nvSpPr>
        <p:spPr>
          <a:xfrm>
            <a:off x="1150938" y="152401"/>
            <a:ext cx="7793037" cy="762000"/>
          </a:xfrm>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23462351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11675082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468642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137206076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240449154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11"/>
          <p:cNvSpPr>
            <a:spLocks noGrp="1" noChangeArrowheads="1"/>
          </p:cNvSpPr>
          <p:nvPr>
            <p:ph type="dt" sz="half" idx="10"/>
          </p:nvPr>
        </p:nvSpPr>
        <p:spPr>
          <a:xfrm>
            <a:off x="1162050" y="6243638"/>
            <a:ext cx="1905000" cy="457200"/>
          </a:xfrm>
          <a:prstGeom prst="rect">
            <a:avLst/>
          </a:prstGeom>
        </p:spPr>
        <p:txBody>
          <a:bodyPr/>
          <a:lstStyle>
            <a:lvl1pPr>
              <a:defRPr>
                <a:latin typeface="Arial" charset="0"/>
                <a:ea typeface="+mn-ea"/>
                <a:cs typeface="+mn-cs"/>
              </a:defRPr>
            </a:lvl1pPr>
          </a:lstStyle>
          <a:p>
            <a:pPr>
              <a:defRPr/>
            </a:pPr>
            <a:endParaRPr lang="en-US"/>
          </a:p>
        </p:txBody>
      </p:sp>
      <p:sp>
        <p:nvSpPr>
          <p:cNvPr id="5" name="Rectangle 12"/>
          <p:cNvSpPr>
            <a:spLocks noGrp="1" noChangeArrowheads="1"/>
          </p:cNvSpPr>
          <p:nvPr>
            <p:ph type="ftr" sz="quarter" idx="11"/>
          </p:nvPr>
        </p:nvSpPr>
        <p:spPr>
          <a:xfrm>
            <a:off x="3657600" y="6243638"/>
            <a:ext cx="2895600" cy="457200"/>
          </a:xfrm>
          <a:prstGeom prst="rect">
            <a:avLst/>
          </a:prstGeom>
        </p:spPr>
        <p:txBody>
          <a:bodyPr/>
          <a:lstStyle>
            <a:lvl1pPr>
              <a:defRPr>
                <a:latin typeface="Arial" charset="0"/>
                <a:ea typeface="+mn-ea"/>
                <a:cs typeface="+mn-cs"/>
              </a:defRPr>
            </a:lvl1pPr>
          </a:lstStyle>
          <a:p>
            <a:pPr>
              <a:defRPr/>
            </a:pPr>
            <a:endParaRPr lang="en-US"/>
          </a:p>
        </p:txBody>
      </p:sp>
      <p:sp>
        <p:nvSpPr>
          <p:cNvPr id="6" name="Rectangle 13"/>
          <p:cNvSpPr>
            <a:spLocks noGrp="1" noChangeArrowheads="1"/>
          </p:cNvSpPr>
          <p:nvPr>
            <p:ph type="sldNum" sz="quarter" idx="12"/>
          </p:nvPr>
        </p:nvSpPr>
        <p:spPr>
          <a:xfrm>
            <a:off x="7042150" y="6243638"/>
            <a:ext cx="1905000" cy="457200"/>
          </a:xfrm>
          <a:prstGeom prst="rect">
            <a:avLst/>
          </a:prstGeom>
        </p:spPr>
        <p:txBody>
          <a:bodyPr vert="horz" wrap="square" lIns="91440" tIns="45720" rIns="91440" bIns="45720" numCol="1" anchor="t" anchorCtr="0" compatLnSpc="1">
            <a:prstTxWarp prst="textNoShape">
              <a:avLst/>
            </a:prstTxWarp>
          </a:bodyPr>
          <a:lstStyle>
            <a:lvl1pPr>
              <a:defRPr>
                <a:cs typeface="Arial" charset="0"/>
              </a:defRPr>
            </a:lvl1pPr>
          </a:lstStyle>
          <a:p>
            <a:fld id="{E5442970-2DFF-0B4E-A58D-88FCBA4FE98C}" type="slidenum">
              <a:rPr lang="en-US"/>
              <a:pPr/>
              <a:t>‹#›</a:t>
            </a:fld>
            <a:endParaRPr lang="en-US"/>
          </a:p>
        </p:txBody>
      </p:sp>
    </p:spTree>
    <p:extLst>
      <p:ext uri="{BB962C8B-B14F-4D97-AF65-F5344CB8AC3E}">
        <p14:creationId xmlns:p14="http://schemas.microsoft.com/office/powerpoint/2010/main" val="321503106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004050" y="290513"/>
            <a:ext cx="1951038" cy="58420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150938" y="290513"/>
            <a:ext cx="5700712" cy="58420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11"/>
          <p:cNvSpPr>
            <a:spLocks noGrp="1" noChangeArrowheads="1"/>
          </p:cNvSpPr>
          <p:nvPr>
            <p:ph type="dt" sz="half" idx="10"/>
          </p:nvPr>
        </p:nvSpPr>
        <p:spPr>
          <a:xfrm>
            <a:off x="1162050" y="6243638"/>
            <a:ext cx="1905000" cy="457200"/>
          </a:xfrm>
          <a:prstGeom prst="rect">
            <a:avLst/>
          </a:prstGeom>
        </p:spPr>
        <p:txBody>
          <a:bodyPr/>
          <a:lstStyle>
            <a:lvl1pPr>
              <a:defRPr>
                <a:latin typeface="Arial" charset="0"/>
                <a:ea typeface="+mn-ea"/>
                <a:cs typeface="+mn-cs"/>
              </a:defRPr>
            </a:lvl1pPr>
          </a:lstStyle>
          <a:p>
            <a:pPr>
              <a:defRPr/>
            </a:pPr>
            <a:endParaRPr lang="en-US"/>
          </a:p>
        </p:txBody>
      </p:sp>
      <p:sp>
        <p:nvSpPr>
          <p:cNvPr id="5" name="Rectangle 12"/>
          <p:cNvSpPr>
            <a:spLocks noGrp="1" noChangeArrowheads="1"/>
          </p:cNvSpPr>
          <p:nvPr>
            <p:ph type="ftr" sz="quarter" idx="11"/>
          </p:nvPr>
        </p:nvSpPr>
        <p:spPr>
          <a:xfrm>
            <a:off x="3657600" y="6243638"/>
            <a:ext cx="2895600" cy="457200"/>
          </a:xfrm>
          <a:prstGeom prst="rect">
            <a:avLst/>
          </a:prstGeom>
        </p:spPr>
        <p:txBody>
          <a:bodyPr/>
          <a:lstStyle>
            <a:lvl1pPr>
              <a:defRPr>
                <a:latin typeface="Arial" charset="0"/>
                <a:ea typeface="+mn-ea"/>
                <a:cs typeface="+mn-cs"/>
              </a:defRPr>
            </a:lvl1pPr>
          </a:lstStyle>
          <a:p>
            <a:pPr>
              <a:defRPr/>
            </a:pPr>
            <a:endParaRPr lang="en-US"/>
          </a:p>
        </p:txBody>
      </p:sp>
      <p:sp>
        <p:nvSpPr>
          <p:cNvPr id="6" name="Rectangle 13"/>
          <p:cNvSpPr>
            <a:spLocks noGrp="1" noChangeArrowheads="1"/>
          </p:cNvSpPr>
          <p:nvPr>
            <p:ph type="sldNum" sz="quarter" idx="12"/>
          </p:nvPr>
        </p:nvSpPr>
        <p:spPr>
          <a:xfrm>
            <a:off x="7042150" y="6243638"/>
            <a:ext cx="1905000" cy="457200"/>
          </a:xfrm>
          <a:prstGeom prst="rect">
            <a:avLst/>
          </a:prstGeom>
        </p:spPr>
        <p:txBody>
          <a:bodyPr vert="horz" wrap="square" lIns="91440" tIns="45720" rIns="91440" bIns="45720" numCol="1" anchor="t" anchorCtr="0" compatLnSpc="1">
            <a:prstTxWarp prst="textNoShape">
              <a:avLst/>
            </a:prstTxWarp>
          </a:bodyPr>
          <a:lstStyle>
            <a:lvl1pPr>
              <a:defRPr>
                <a:cs typeface="Arial" charset="0"/>
              </a:defRPr>
            </a:lvl1pPr>
          </a:lstStyle>
          <a:p>
            <a:fld id="{32193C8A-703E-9849-9B10-0D879BFBB85C}" type="slidenum">
              <a:rPr lang="en-US"/>
              <a:pPr/>
              <a:t>‹#›</a:t>
            </a:fld>
            <a:endParaRPr lang="en-US"/>
          </a:p>
        </p:txBody>
      </p:sp>
    </p:spTree>
    <p:extLst>
      <p:ext uri="{BB962C8B-B14F-4D97-AF65-F5344CB8AC3E}">
        <p14:creationId xmlns:p14="http://schemas.microsoft.com/office/powerpoint/2010/main" val="267551502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150938" y="290513"/>
            <a:ext cx="7793037" cy="623887"/>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1182688" y="1295400"/>
            <a:ext cx="3810000" cy="4837113"/>
          </a:xfrm>
        </p:spPr>
        <p:txBody>
          <a:bodyPr/>
          <a:lstStyle>
            <a:lvl1pPr>
              <a:defRPr>
                <a:latin typeface="Calibri"/>
                <a:cs typeface="Calibri"/>
              </a:defRPr>
            </a:lvl1pPr>
            <a:lvl2pPr>
              <a:defRPr>
                <a:latin typeface="Calibri"/>
                <a:cs typeface="Calibri"/>
              </a:defRPr>
            </a:lvl2pPr>
            <a:lvl3pPr>
              <a:defRPr>
                <a:latin typeface="Calibri"/>
                <a:cs typeface="Calibri"/>
              </a:defRPr>
            </a:lvl3pPr>
            <a:lvl4pPr>
              <a:defRPr>
                <a:latin typeface="Calibri"/>
                <a:cs typeface="Calibri"/>
              </a:defRPr>
            </a:lvl4pPr>
            <a:lvl5pPr>
              <a:defRPr>
                <a:latin typeface="Calibri"/>
                <a:cs typeface="Calibri"/>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quarter" idx="2"/>
          </p:nvPr>
        </p:nvSpPr>
        <p:spPr>
          <a:xfrm>
            <a:off x="5145088" y="1295400"/>
            <a:ext cx="3810000" cy="23415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5145088" y="3789363"/>
            <a:ext cx="3810000" cy="234315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Rectangle 11"/>
          <p:cNvSpPr>
            <a:spLocks noGrp="1" noChangeArrowheads="1"/>
          </p:cNvSpPr>
          <p:nvPr>
            <p:ph type="dt" sz="half" idx="10"/>
          </p:nvPr>
        </p:nvSpPr>
        <p:spPr>
          <a:xfrm>
            <a:off x="1162050" y="6243638"/>
            <a:ext cx="1905000" cy="457200"/>
          </a:xfrm>
          <a:prstGeom prst="rect">
            <a:avLst/>
          </a:prstGeom>
        </p:spPr>
        <p:txBody>
          <a:bodyPr/>
          <a:lstStyle>
            <a:lvl1pPr>
              <a:defRPr>
                <a:latin typeface="Arial" charset="0"/>
                <a:ea typeface="+mn-ea"/>
                <a:cs typeface="+mn-cs"/>
              </a:defRPr>
            </a:lvl1pPr>
          </a:lstStyle>
          <a:p>
            <a:pPr>
              <a:defRPr/>
            </a:pPr>
            <a:endParaRPr lang="en-US"/>
          </a:p>
        </p:txBody>
      </p:sp>
      <p:sp>
        <p:nvSpPr>
          <p:cNvPr id="7" name="Rectangle 12"/>
          <p:cNvSpPr>
            <a:spLocks noGrp="1" noChangeArrowheads="1"/>
          </p:cNvSpPr>
          <p:nvPr>
            <p:ph type="ftr" sz="quarter" idx="11"/>
          </p:nvPr>
        </p:nvSpPr>
        <p:spPr>
          <a:xfrm>
            <a:off x="3657600" y="6243638"/>
            <a:ext cx="2895600" cy="457200"/>
          </a:xfrm>
          <a:prstGeom prst="rect">
            <a:avLst/>
          </a:prstGeom>
        </p:spPr>
        <p:txBody>
          <a:bodyPr/>
          <a:lstStyle>
            <a:lvl1pPr>
              <a:defRPr>
                <a:latin typeface="Arial" charset="0"/>
                <a:ea typeface="+mn-ea"/>
                <a:cs typeface="+mn-cs"/>
              </a:defRPr>
            </a:lvl1pPr>
          </a:lstStyle>
          <a:p>
            <a:pPr>
              <a:defRPr/>
            </a:pPr>
            <a:endParaRPr lang="en-US"/>
          </a:p>
        </p:txBody>
      </p:sp>
      <p:sp>
        <p:nvSpPr>
          <p:cNvPr id="8" name="Rectangle 13"/>
          <p:cNvSpPr>
            <a:spLocks noGrp="1" noChangeArrowheads="1"/>
          </p:cNvSpPr>
          <p:nvPr>
            <p:ph type="sldNum" sz="quarter" idx="12"/>
          </p:nvPr>
        </p:nvSpPr>
        <p:spPr>
          <a:xfrm>
            <a:off x="7042150" y="6243638"/>
            <a:ext cx="1905000" cy="457200"/>
          </a:xfrm>
          <a:prstGeom prst="rect">
            <a:avLst/>
          </a:prstGeom>
        </p:spPr>
        <p:txBody>
          <a:bodyPr vert="horz" wrap="square" lIns="91440" tIns="45720" rIns="91440" bIns="45720" numCol="1" anchor="t" anchorCtr="0" compatLnSpc="1">
            <a:prstTxWarp prst="textNoShape">
              <a:avLst/>
            </a:prstTxWarp>
          </a:bodyPr>
          <a:lstStyle>
            <a:lvl1pPr>
              <a:defRPr>
                <a:cs typeface="Arial" charset="0"/>
              </a:defRPr>
            </a:lvl1pPr>
          </a:lstStyle>
          <a:p>
            <a:fld id="{977AD991-14F3-2A42-95B8-E2415C8F7697}" type="slidenum">
              <a:rPr lang="en-US"/>
              <a:pPr/>
              <a:t>‹#›</a:t>
            </a:fld>
            <a:endParaRPr lang="en-US"/>
          </a:p>
        </p:txBody>
      </p:sp>
    </p:spTree>
    <p:extLst>
      <p:ext uri="{BB962C8B-B14F-4D97-AF65-F5344CB8AC3E}">
        <p14:creationId xmlns:p14="http://schemas.microsoft.com/office/powerpoint/2010/main" val="366838690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50938" y="290513"/>
            <a:ext cx="7793037" cy="623887"/>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1182688" y="1295400"/>
            <a:ext cx="3810000" cy="4837113"/>
          </a:xfrm>
        </p:spPr>
        <p:txBody>
          <a:bodyPr/>
          <a:lstStyle>
            <a:lvl1pPr>
              <a:defRPr>
                <a:latin typeface="Calibri"/>
                <a:cs typeface="Calibri"/>
              </a:defRPr>
            </a:lvl1pPr>
            <a:lvl2pPr>
              <a:defRPr>
                <a:latin typeface="Calibri"/>
                <a:cs typeface="Calibri"/>
              </a:defRPr>
            </a:lvl2pPr>
            <a:lvl3pPr>
              <a:defRPr>
                <a:latin typeface="Calibri"/>
                <a:cs typeface="Calibri"/>
              </a:defRPr>
            </a:lvl3pPr>
            <a:lvl4pPr>
              <a:defRPr>
                <a:latin typeface="Calibri"/>
                <a:cs typeface="Calibri"/>
              </a:defRPr>
            </a:lvl4pPr>
            <a:lvl5pPr>
              <a:defRPr>
                <a:latin typeface="Calibri"/>
                <a:cs typeface="Calibri"/>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5145088" y="1295400"/>
            <a:ext cx="3810000" cy="483711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11"/>
          <p:cNvSpPr>
            <a:spLocks noGrp="1" noChangeArrowheads="1"/>
          </p:cNvSpPr>
          <p:nvPr>
            <p:ph type="dt" sz="half" idx="10"/>
          </p:nvPr>
        </p:nvSpPr>
        <p:spPr>
          <a:xfrm>
            <a:off x="1162050" y="6243638"/>
            <a:ext cx="1905000" cy="457200"/>
          </a:xfrm>
          <a:prstGeom prst="rect">
            <a:avLst/>
          </a:prstGeom>
        </p:spPr>
        <p:txBody>
          <a:bodyPr/>
          <a:lstStyle>
            <a:lvl1pPr>
              <a:defRPr>
                <a:latin typeface="Arial" charset="0"/>
                <a:ea typeface="+mn-ea"/>
                <a:cs typeface="+mn-cs"/>
              </a:defRPr>
            </a:lvl1pPr>
          </a:lstStyle>
          <a:p>
            <a:pPr>
              <a:defRPr/>
            </a:pPr>
            <a:endParaRPr lang="en-US"/>
          </a:p>
        </p:txBody>
      </p:sp>
      <p:sp>
        <p:nvSpPr>
          <p:cNvPr id="6" name="Rectangle 12"/>
          <p:cNvSpPr>
            <a:spLocks noGrp="1" noChangeArrowheads="1"/>
          </p:cNvSpPr>
          <p:nvPr>
            <p:ph type="ftr" sz="quarter" idx="11"/>
          </p:nvPr>
        </p:nvSpPr>
        <p:spPr>
          <a:xfrm>
            <a:off x="3657600" y="6243638"/>
            <a:ext cx="2895600" cy="457200"/>
          </a:xfrm>
          <a:prstGeom prst="rect">
            <a:avLst/>
          </a:prstGeom>
        </p:spPr>
        <p:txBody>
          <a:bodyPr/>
          <a:lstStyle>
            <a:lvl1pPr>
              <a:defRPr>
                <a:latin typeface="Arial" charset="0"/>
                <a:ea typeface="+mn-ea"/>
                <a:cs typeface="+mn-cs"/>
              </a:defRPr>
            </a:lvl1pPr>
          </a:lstStyle>
          <a:p>
            <a:pPr>
              <a:defRPr/>
            </a:pPr>
            <a:endParaRPr lang="en-US"/>
          </a:p>
        </p:txBody>
      </p:sp>
      <p:sp>
        <p:nvSpPr>
          <p:cNvPr id="7" name="Rectangle 13"/>
          <p:cNvSpPr>
            <a:spLocks noGrp="1" noChangeArrowheads="1"/>
          </p:cNvSpPr>
          <p:nvPr>
            <p:ph type="sldNum" sz="quarter" idx="12"/>
          </p:nvPr>
        </p:nvSpPr>
        <p:spPr>
          <a:xfrm>
            <a:off x="7042150" y="6243638"/>
            <a:ext cx="1905000" cy="457200"/>
          </a:xfrm>
          <a:prstGeom prst="rect">
            <a:avLst/>
          </a:prstGeom>
        </p:spPr>
        <p:txBody>
          <a:bodyPr vert="horz" wrap="square" lIns="91440" tIns="45720" rIns="91440" bIns="45720" numCol="1" anchor="t" anchorCtr="0" compatLnSpc="1">
            <a:prstTxWarp prst="textNoShape">
              <a:avLst/>
            </a:prstTxWarp>
          </a:bodyPr>
          <a:lstStyle>
            <a:lvl1pPr>
              <a:defRPr>
                <a:cs typeface="Arial" charset="0"/>
              </a:defRPr>
            </a:lvl1pPr>
          </a:lstStyle>
          <a:p>
            <a:fld id="{8D43A831-0682-2F42-BE04-BD63506CC70E}" type="slidenum">
              <a:rPr lang="en-US"/>
              <a:pPr/>
              <a:t>‹#›</a:t>
            </a:fld>
            <a:endParaRPr lang="en-US"/>
          </a:p>
        </p:txBody>
      </p:sp>
    </p:spTree>
    <p:extLst>
      <p:ext uri="{BB962C8B-B14F-4D97-AF65-F5344CB8AC3E}">
        <p14:creationId xmlns:p14="http://schemas.microsoft.com/office/powerpoint/2010/main" val="98502343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1150938" y="290513"/>
            <a:ext cx="7804150" cy="5842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226629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sldNum" sz="quarter" idx="10"/>
          </p:nvPr>
        </p:nvSpPr>
        <p:spPr>
          <a:ln/>
        </p:spPr>
        <p:txBody>
          <a:bodyPr/>
          <a:lstStyle>
            <a:lvl1pPr>
              <a:defRPr/>
            </a:lvl1pPr>
          </a:lstStyle>
          <a:p>
            <a:fld id="{157477C9-B373-6744-9D73-2AA5E80606E3}" type="slidenum">
              <a:rPr lang="en-US"/>
              <a:pPr/>
              <a:t>‹#›</a:t>
            </a:fld>
            <a:endParaRPr lang="en-US"/>
          </a:p>
        </p:txBody>
      </p:sp>
      <p:sp>
        <p:nvSpPr>
          <p:cNvPr id="6" name="Rectangle 7"/>
          <p:cNvSpPr>
            <a:spLocks noGrp="1" noChangeArrowheads="1"/>
          </p:cNvSpPr>
          <p:nvPr>
            <p:ph type="dt" sz="half" idx="11"/>
          </p:nvPr>
        </p:nvSpPr>
        <p:spPr>
          <a:ln/>
        </p:spPr>
        <p:txBody>
          <a:bodyPr/>
          <a:lstStyle>
            <a:lvl1pPr>
              <a:defRPr/>
            </a:lvl1pPr>
          </a:lstStyle>
          <a:p>
            <a:pPr>
              <a:defRPr/>
            </a:pPr>
            <a:endParaRPr lang="en-US"/>
          </a:p>
        </p:txBody>
      </p:sp>
      <p:sp>
        <p:nvSpPr>
          <p:cNvPr id="7" name="Rectangle 8"/>
          <p:cNvSpPr>
            <a:spLocks noGrp="1" noChangeArrowheads="1"/>
          </p:cNvSpPr>
          <p:nvPr>
            <p:ph type="ftr" sz="quarter" idx="12"/>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321668355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1150938" y="290513"/>
            <a:ext cx="7793037" cy="623887"/>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1182688" y="1295400"/>
            <a:ext cx="3810000" cy="483711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145088" y="1295400"/>
            <a:ext cx="3810000" cy="483711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48287671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OverTx" preserve="1">
  <p:cSld name="Title and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1150938" y="290513"/>
            <a:ext cx="7793037" cy="623887"/>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1182688" y="1295400"/>
            <a:ext cx="7772400" cy="23415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1182688" y="3789363"/>
            <a:ext cx="7772400" cy="234315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11723649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xOverObj" preserve="1">
  <p:cSld name="Title and Text over Content">
    <p:spTree>
      <p:nvGrpSpPr>
        <p:cNvPr id="1" name=""/>
        <p:cNvGrpSpPr/>
        <p:nvPr/>
      </p:nvGrpSpPr>
      <p:grpSpPr>
        <a:xfrm>
          <a:off x="0" y="0"/>
          <a:ext cx="0" cy="0"/>
          <a:chOff x="0" y="0"/>
          <a:chExt cx="0" cy="0"/>
        </a:xfrm>
      </p:grpSpPr>
      <p:sp>
        <p:nvSpPr>
          <p:cNvPr id="2" name="Title 1"/>
          <p:cNvSpPr>
            <a:spLocks noGrp="1"/>
          </p:cNvSpPr>
          <p:nvPr>
            <p:ph type="title"/>
          </p:nvPr>
        </p:nvSpPr>
        <p:spPr>
          <a:xfrm>
            <a:off x="1150938" y="290513"/>
            <a:ext cx="7793037" cy="623887"/>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1182688" y="1295400"/>
            <a:ext cx="7772400" cy="2341563"/>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1182688" y="3789363"/>
            <a:ext cx="7772400" cy="234315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97517578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GB" smtClean="0"/>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smtClean="0"/>
              <a:t>Click to edit Master subtitle style</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a:defRPr/>
            </a:lvl1pPr>
          </a:lstStyle>
          <a:p>
            <a:fld id="{797D52D3-1B6E-8F4B-8B7F-77170D7F0928}" type="datetime1">
              <a:rPr lang="en-US" smtClean="0"/>
              <a:pPr/>
              <a:t>4/25/2018</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a:defRPr/>
            </a:lvl1pPr>
          </a:lstStyle>
          <a:p>
            <a:r>
              <a:rPr lang="en-US" smtClean="0"/>
              <a:t>Chapter 8 Software testing</a:t>
            </a:r>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lvl1pPr>
              <a:defRPr/>
            </a:lvl1pPr>
          </a:lstStyle>
          <a:p>
            <a:fld id="{CB105B8D-1C36-1C40-961B-CAAB1DD98B28}" type="slidenum">
              <a:rPr lang="en-US" smtClean="0"/>
              <a:pPr/>
              <a:t>‹#›</a:t>
            </a:fld>
            <a:endParaRPr lang="en-US"/>
          </a:p>
        </p:txBody>
      </p:sp>
    </p:spTree>
    <p:extLst>
      <p:ext uri="{BB962C8B-B14F-4D97-AF65-F5344CB8AC3E}">
        <p14:creationId xmlns:p14="http://schemas.microsoft.com/office/powerpoint/2010/main" val="40536276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sldNum" sz="quarter" idx="10"/>
          </p:nvPr>
        </p:nvSpPr>
        <p:spPr>
          <a:ln/>
        </p:spPr>
        <p:txBody>
          <a:bodyPr/>
          <a:lstStyle>
            <a:lvl1pPr>
              <a:defRPr/>
            </a:lvl1pPr>
          </a:lstStyle>
          <a:p>
            <a:fld id="{38A5F5FA-5598-7C40-BBDF-0B297AC935CD}" type="slidenum">
              <a:rPr lang="en-US"/>
              <a:pPr/>
              <a:t>‹#›</a:t>
            </a:fld>
            <a:endParaRPr lang="en-US"/>
          </a:p>
        </p:txBody>
      </p:sp>
      <p:sp>
        <p:nvSpPr>
          <p:cNvPr id="6" name="Rectangle 7"/>
          <p:cNvSpPr>
            <a:spLocks noGrp="1" noChangeArrowheads="1"/>
          </p:cNvSpPr>
          <p:nvPr>
            <p:ph type="dt" sz="half" idx="11"/>
          </p:nvPr>
        </p:nvSpPr>
        <p:spPr>
          <a:ln/>
        </p:spPr>
        <p:txBody>
          <a:bodyPr/>
          <a:lstStyle>
            <a:lvl1pPr>
              <a:defRPr/>
            </a:lvl1pPr>
          </a:lstStyle>
          <a:p>
            <a:pPr>
              <a:defRPr/>
            </a:pPr>
            <a:endParaRPr lang="en-US"/>
          </a:p>
        </p:txBody>
      </p:sp>
      <p:sp>
        <p:nvSpPr>
          <p:cNvPr id="7" name="Rectangle 8"/>
          <p:cNvSpPr>
            <a:spLocks noGrp="1" noChangeArrowheads="1"/>
          </p:cNvSpPr>
          <p:nvPr>
            <p:ph type="ftr" sz="quarter" idx="12"/>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2052780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sldNum" sz="quarter" idx="10"/>
          </p:nvPr>
        </p:nvSpPr>
        <p:spPr>
          <a:ln/>
        </p:spPr>
        <p:txBody>
          <a:bodyPr/>
          <a:lstStyle>
            <a:lvl1pPr>
              <a:defRPr/>
            </a:lvl1pPr>
          </a:lstStyle>
          <a:p>
            <a:fld id="{8080B120-50E0-244C-8E4C-295F9EA4FD1E}" type="slidenum">
              <a:rPr lang="en-US"/>
              <a:pPr/>
              <a:t>‹#›</a:t>
            </a:fld>
            <a:endParaRPr lang="en-US"/>
          </a:p>
        </p:txBody>
      </p:sp>
      <p:sp>
        <p:nvSpPr>
          <p:cNvPr id="5" name="Rectangle 7"/>
          <p:cNvSpPr>
            <a:spLocks noGrp="1" noChangeArrowheads="1"/>
          </p:cNvSpPr>
          <p:nvPr>
            <p:ph type="dt" sz="half" idx="11"/>
          </p:nvPr>
        </p:nvSpPr>
        <p:spPr>
          <a:ln/>
        </p:spPr>
        <p:txBody>
          <a:bodyPr/>
          <a:lstStyle>
            <a:lvl1pPr>
              <a:defRPr/>
            </a:lvl1pPr>
          </a:lstStyle>
          <a:p>
            <a:pPr>
              <a:defRPr/>
            </a:pPr>
            <a:endParaRPr lang="en-US"/>
          </a:p>
        </p:txBody>
      </p:sp>
      <p:sp>
        <p:nvSpPr>
          <p:cNvPr id="6" name="Rectangle 8"/>
          <p:cNvSpPr>
            <a:spLocks noGrp="1" noChangeArrowheads="1"/>
          </p:cNvSpPr>
          <p:nvPr>
            <p:ph type="ftr" sz="quarter" idx="12"/>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30088108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5600" y="304800"/>
            <a:ext cx="2133600" cy="558958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304800" y="304800"/>
            <a:ext cx="6248400" cy="558958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sldNum" sz="quarter" idx="10"/>
          </p:nvPr>
        </p:nvSpPr>
        <p:spPr>
          <a:ln/>
        </p:spPr>
        <p:txBody>
          <a:bodyPr/>
          <a:lstStyle>
            <a:lvl1pPr>
              <a:defRPr/>
            </a:lvl1pPr>
          </a:lstStyle>
          <a:p>
            <a:fld id="{7042F95F-63C8-6249-ABF4-30529AA01EE3}" type="slidenum">
              <a:rPr lang="en-US"/>
              <a:pPr/>
              <a:t>‹#›</a:t>
            </a:fld>
            <a:endParaRPr lang="en-US"/>
          </a:p>
        </p:txBody>
      </p:sp>
      <p:sp>
        <p:nvSpPr>
          <p:cNvPr id="5" name="Rectangle 7"/>
          <p:cNvSpPr>
            <a:spLocks noGrp="1" noChangeArrowheads="1"/>
          </p:cNvSpPr>
          <p:nvPr>
            <p:ph type="dt" sz="half" idx="11"/>
          </p:nvPr>
        </p:nvSpPr>
        <p:spPr>
          <a:ln/>
        </p:spPr>
        <p:txBody>
          <a:bodyPr/>
          <a:lstStyle>
            <a:lvl1pPr>
              <a:defRPr/>
            </a:lvl1pPr>
          </a:lstStyle>
          <a:p>
            <a:pPr>
              <a:defRPr/>
            </a:pPr>
            <a:endParaRPr lang="en-US"/>
          </a:p>
        </p:txBody>
      </p:sp>
      <p:sp>
        <p:nvSpPr>
          <p:cNvPr id="6" name="Rectangle 8"/>
          <p:cNvSpPr>
            <a:spLocks noGrp="1" noChangeArrowheads="1"/>
          </p:cNvSpPr>
          <p:nvPr>
            <p:ph type="ftr" sz="quarter" idx="12"/>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14331592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3" name="Rectangle 11"/>
          <p:cNvSpPr>
            <a:spLocks noChangeArrowheads="1"/>
          </p:cNvSpPr>
          <p:nvPr userDrawn="1"/>
        </p:nvSpPr>
        <p:spPr bwMode="auto">
          <a:xfrm flipV="1">
            <a:off x="315913" y="2916238"/>
            <a:ext cx="8693150" cy="55562"/>
          </a:xfrm>
          <a:prstGeom prst="rect">
            <a:avLst/>
          </a:prstGeom>
          <a:gradFill rotWithShape="0">
            <a:gsLst>
              <a:gs pos="0">
                <a:schemeClr val="bg2"/>
              </a:gs>
              <a:gs pos="100000">
                <a:schemeClr val="bg1"/>
              </a:gs>
            </a:gsLst>
            <a:lin ang="0" scaled="1"/>
          </a:gra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hangingPunct="1">
              <a:defRPr/>
            </a:pPr>
            <a:endParaRPr lang="tr-TR" altLang="tr-TR" smtClean="0">
              <a:ea typeface="+mn-ea"/>
              <a:cs typeface="+mn-cs"/>
            </a:endParaRPr>
          </a:p>
        </p:txBody>
      </p:sp>
      <p:grpSp>
        <p:nvGrpSpPr>
          <p:cNvPr id="4" name="Group 21"/>
          <p:cNvGrpSpPr>
            <a:grpSpLocks/>
          </p:cNvGrpSpPr>
          <p:nvPr userDrawn="1"/>
        </p:nvGrpSpPr>
        <p:grpSpPr bwMode="auto">
          <a:xfrm>
            <a:off x="358775" y="2133600"/>
            <a:ext cx="784225" cy="685800"/>
            <a:chOff x="0" y="0"/>
            <a:chExt cx="6318014" cy="4148971"/>
          </a:xfrm>
        </p:grpSpPr>
        <p:sp>
          <p:nvSpPr>
            <p:cNvPr id="5" name="Rectangle 4"/>
            <p:cNvSpPr/>
            <p:nvPr/>
          </p:nvSpPr>
          <p:spPr>
            <a:xfrm>
              <a:off x="4335645" y="0"/>
              <a:ext cx="1982369" cy="1978445"/>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nSpc>
                  <a:spcPct val="115000"/>
                </a:lnSpc>
                <a:spcAft>
                  <a:spcPts val="1000"/>
                </a:spcAft>
              </a:pPr>
              <a:r>
                <a:rPr lang="tr-TR" sz="1200">
                  <a:solidFill>
                    <a:srgbClr val="FFFFFF"/>
                  </a:solidFill>
                  <a:latin typeface="Arial" charset="0"/>
                  <a:ea typeface="ＭＳ Ｐゴシック" charset="0"/>
                  <a:cs typeface="Times New Roman" charset="0"/>
                </a:rPr>
                <a:t> </a:t>
              </a:r>
            </a:p>
          </p:txBody>
        </p:sp>
        <p:sp>
          <p:nvSpPr>
            <p:cNvPr id="6" name="Rectangle 5"/>
            <p:cNvSpPr/>
            <p:nvPr/>
          </p:nvSpPr>
          <p:spPr>
            <a:xfrm>
              <a:off x="2187009" y="2151318"/>
              <a:ext cx="1982369" cy="1988052"/>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nSpc>
                  <a:spcPct val="115000"/>
                </a:lnSpc>
                <a:spcAft>
                  <a:spcPts val="1000"/>
                </a:spcAft>
              </a:pPr>
              <a:r>
                <a:rPr lang="tr-TR" sz="1200">
                  <a:solidFill>
                    <a:srgbClr val="FFFFFF"/>
                  </a:solidFill>
                  <a:latin typeface="Arial" charset="0"/>
                  <a:ea typeface="ＭＳ Ｐゴシック" charset="0"/>
                  <a:cs typeface="Times New Roman" charset="0"/>
                </a:rPr>
                <a:t> </a:t>
              </a:r>
            </a:p>
          </p:txBody>
        </p:sp>
        <p:sp>
          <p:nvSpPr>
            <p:cNvPr id="7" name="Rectangle 6"/>
            <p:cNvSpPr/>
            <p:nvPr/>
          </p:nvSpPr>
          <p:spPr>
            <a:xfrm>
              <a:off x="2187009" y="0"/>
              <a:ext cx="1982369" cy="1978445"/>
            </a:xfrm>
            <a:prstGeom prst="rect">
              <a:avLst/>
            </a:prstGeom>
            <a:solidFill>
              <a:srgbClr val="F9993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nSpc>
                  <a:spcPct val="115000"/>
                </a:lnSpc>
                <a:spcAft>
                  <a:spcPts val="1000"/>
                </a:spcAft>
              </a:pPr>
              <a:r>
                <a:rPr lang="tr-TR" sz="1200">
                  <a:solidFill>
                    <a:srgbClr val="FFFFFF"/>
                  </a:solidFill>
                  <a:latin typeface="Arial" charset="0"/>
                  <a:ea typeface="ＭＳ Ｐゴシック" charset="0"/>
                  <a:cs typeface="Times New Roman" charset="0"/>
                </a:rPr>
                <a:t> </a:t>
              </a:r>
            </a:p>
          </p:txBody>
        </p:sp>
        <p:sp>
          <p:nvSpPr>
            <p:cNvPr id="8" name="Rectangle 7"/>
            <p:cNvSpPr/>
            <p:nvPr/>
          </p:nvSpPr>
          <p:spPr>
            <a:xfrm>
              <a:off x="4335645" y="2151318"/>
              <a:ext cx="1982369" cy="1988052"/>
            </a:xfrm>
            <a:prstGeom prst="rect">
              <a:avLst/>
            </a:prstGeom>
            <a:solidFill>
              <a:srgbClr val="9E2E3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nSpc>
                  <a:spcPct val="115000"/>
                </a:lnSpc>
                <a:spcAft>
                  <a:spcPts val="1000"/>
                </a:spcAft>
              </a:pPr>
              <a:r>
                <a:rPr lang="tr-TR" sz="1200">
                  <a:solidFill>
                    <a:srgbClr val="FFFFFF"/>
                  </a:solidFill>
                  <a:latin typeface="Arial" charset="0"/>
                  <a:ea typeface="ＭＳ Ｐゴシック" charset="0"/>
                  <a:cs typeface="Times New Roman" charset="0"/>
                </a:rPr>
                <a:t> </a:t>
              </a:r>
            </a:p>
          </p:txBody>
        </p:sp>
        <p:sp>
          <p:nvSpPr>
            <p:cNvPr id="9" name="Rectangle 8"/>
            <p:cNvSpPr/>
            <p:nvPr/>
          </p:nvSpPr>
          <p:spPr>
            <a:xfrm>
              <a:off x="12794" y="0"/>
              <a:ext cx="1982369" cy="19784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nSpc>
                  <a:spcPct val="115000"/>
                </a:lnSpc>
                <a:spcAft>
                  <a:spcPts val="1000"/>
                </a:spcAft>
              </a:pPr>
              <a:r>
                <a:rPr lang="tr-TR" sz="1200">
                  <a:solidFill>
                    <a:srgbClr val="FFFFFF"/>
                  </a:solidFill>
                  <a:latin typeface="Arial" charset="0"/>
                  <a:ea typeface="ＭＳ Ｐゴシック" charset="0"/>
                  <a:cs typeface="Times New Roman" charset="0"/>
                </a:rPr>
                <a:t> </a:t>
              </a:r>
            </a:p>
          </p:txBody>
        </p:sp>
        <p:sp>
          <p:nvSpPr>
            <p:cNvPr id="10" name="Rectangle 9"/>
            <p:cNvSpPr/>
            <p:nvPr/>
          </p:nvSpPr>
          <p:spPr>
            <a:xfrm>
              <a:off x="0" y="2170526"/>
              <a:ext cx="1982377" cy="1978445"/>
            </a:xfrm>
            <a:prstGeom prst="rect">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nSpc>
                  <a:spcPct val="115000"/>
                </a:lnSpc>
                <a:spcAft>
                  <a:spcPts val="1000"/>
                </a:spcAft>
              </a:pPr>
              <a:r>
                <a:rPr lang="tr-TR" sz="1200">
                  <a:solidFill>
                    <a:srgbClr val="FFFFFF"/>
                  </a:solidFill>
                  <a:latin typeface="Arial" charset="0"/>
                  <a:ea typeface="ＭＳ Ｐゴシック" charset="0"/>
                  <a:cs typeface="Times New Roman" charset="0"/>
                </a:rPr>
                <a:t> </a:t>
              </a:r>
            </a:p>
          </p:txBody>
        </p:sp>
      </p:grpSp>
      <p:sp>
        <p:nvSpPr>
          <p:cNvPr id="11" name="TextBox 1"/>
          <p:cNvSpPr txBox="1">
            <a:spLocks noChangeArrowheads="1"/>
          </p:cNvSpPr>
          <p:nvPr userDrawn="1"/>
        </p:nvSpPr>
        <p:spPr bwMode="auto">
          <a:xfrm>
            <a:off x="-41275" y="6623050"/>
            <a:ext cx="5299075" cy="2460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1600">
                <a:solidFill>
                  <a:schemeClr val="tx1"/>
                </a:solidFill>
                <a:latin typeface="Arial" charset="0"/>
                <a:ea typeface="ＭＳ Ｐゴシック" charset="0"/>
                <a:cs typeface="ＭＳ Ｐゴシック" charset="0"/>
              </a:defRPr>
            </a:lvl1pPr>
            <a:lvl2pPr marL="742950" indent="-285750" eaLnBrk="0" hangingPunct="0">
              <a:defRPr sz="1600">
                <a:solidFill>
                  <a:schemeClr val="tx1"/>
                </a:solidFill>
                <a:latin typeface="Arial" charset="0"/>
                <a:ea typeface="ＭＳ Ｐゴシック" charset="0"/>
              </a:defRPr>
            </a:lvl2pPr>
            <a:lvl3pPr marL="1143000" indent="-228600" eaLnBrk="0" hangingPunct="0">
              <a:defRPr sz="1600">
                <a:solidFill>
                  <a:schemeClr val="tx1"/>
                </a:solidFill>
                <a:latin typeface="Arial" charset="0"/>
                <a:ea typeface="ＭＳ Ｐゴシック" charset="0"/>
              </a:defRPr>
            </a:lvl3pPr>
            <a:lvl4pPr marL="1600200" indent="-228600" eaLnBrk="0" hangingPunct="0">
              <a:defRPr sz="1600">
                <a:solidFill>
                  <a:schemeClr val="tx1"/>
                </a:solidFill>
                <a:latin typeface="Arial" charset="0"/>
                <a:ea typeface="ＭＳ Ｐゴシック" charset="0"/>
              </a:defRPr>
            </a:lvl4pPr>
            <a:lvl5pPr marL="2057400" indent="-228600" eaLnBrk="0" hangingPunct="0">
              <a:defRPr sz="1600">
                <a:solidFill>
                  <a:schemeClr val="tx1"/>
                </a:solidFill>
                <a:latin typeface="Arial" charset="0"/>
                <a:ea typeface="ＭＳ Ｐゴシック" charset="0"/>
              </a:defRPr>
            </a:lvl5pPr>
            <a:lvl6pPr marL="2514600" indent="-228600" eaLnBrk="0" fontAlgn="base" hangingPunct="0">
              <a:spcBef>
                <a:spcPct val="0"/>
              </a:spcBef>
              <a:spcAft>
                <a:spcPct val="0"/>
              </a:spcAft>
              <a:defRPr sz="1600">
                <a:solidFill>
                  <a:schemeClr val="tx1"/>
                </a:solidFill>
                <a:latin typeface="Arial" charset="0"/>
                <a:ea typeface="ＭＳ Ｐゴシック" charset="0"/>
              </a:defRPr>
            </a:lvl6pPr>
            <a:lvl7pPr marL="2971800" indent="-228600" eaLnBrk="0" fontAlgn="base" hangingPunct="0">
              <a:spcBef>
                <a:spcPct val="0"/>
              </a:spcBef>
              <a:spcAft>
                <a:spcPct val="0"/>
              </a:spcAft>
              <a:defRPr sz="1600">
                <a:solidFill>
                  <a:schemeClr val="tx1"/>
                </a:solidFill>
                <a:latin typeface="Arial" charset="0"/>
                <a:ea typeface="ＭＳ Ｐゴシック" charset="0"/>
              </a:defRPr>
            </a:lvl7pPr>
            <a:lvl8pPr marL="3429000" indent="-228600" eaLnBrk="0" fontAlgn="base" hangingPunct="0">
              <a:spcBef>
                <a:spcPct val="0"/>
              </a:spcBef>
              <a:spcAft>
                <a:spcPct val="0"/>
              </a:spcAft>
              <a:defRPr sz="1600">
                <a:solidFill>
                  <a:schemeClr val="tx1"/>
                </a:solidFill>
                <a:latin typeface="Arial" charset="0"/>
                <a:ea typeface="ＭＳ Ｐゴシック" charset="0"/>
              </a:defRPr>
            </a:lvl8pPr>
            <a:lvl9pPr marL="3886200" indent="-228600" eaLnBrk="0" fontAlgn="base" hangingPunct="0">
              <a:spcBef>
                <a:spcPct val="0"/>
              </a:spcBef>
              <a:spcAft>
                <a:spcPct val="0"/>
              </a:spcAft>
              <a:defRPr sz="1600">
                <a:solidFill>
                  <a:schemeClr val="tx1"/>
                </a:solidFill>
                <a:latin typeface="Arial" charset="0"/>
                <a:ea typeface="ＭＳ Ｐゴシック" charset="0"/>
              </a:defRPr>
            </a:lvl9pPr>
          </a:lstStyle>
          <a:p>
            <a:pPr eaLnBrk="1" hangingPunct="1"/>
            <a:r>
              <a:rPr lang="tr-TR" sz="1000">
                <a:solidFill>
                  <a:srgbClr val="555555"/>
                </a:solidFill>
                <a:cs typeface="Arial" charset="0"/>
              </a:rPr>
              <a:t>Sayfa No: </a:t>
            </a:r>
            <a:fld id="{8ADA4C99-AC54-F74F-8D05-D1C269A8C640}" type="slidenum">
              <a:rPr lang="tr-TR" sz="1000">
                <a:solidFill>
                  <a:srgbClr val="555555"/>
                </a:solidFill>
                <a:cs typeface="Arial" charset="0"/>
              </a:rPr>
              <a:pPr eaLnBrk="1" hangingPunct="1"/>
              <a:t>‹#›</a:t>
            </a:fld>
            <a:r>
              <a:rPr lang="tr-TR" sz="1000">
                <a:solidFill>
                  <a:srgbClr val="555555"/>
                </a:solidFill>
                <a:cs typeface="Arial" charset="0"/>
              </a:rPr>
              <a:t>              </a:t>
            </a:r>
            <a:r>
              <a:rPr lang="tr-TR" sz="800">
                <a:solidFill>
                  <a:srgbClr val="555555"/>
                </a:solidFill>
                <a:cs typeface="Arial" charset="0"/>
              </a:rPr>
              <a:t>© 2013 Telif hakları saklıdır. Bilgi ve Teknoloji Grubu Ltd.</a:t>
            </a:r>
          </a:p>
        </p:txBody>
      </p:sp>
      <p:pic>
        <p:nvPicPr>
          <p:cNvPr id="12" name="Picture 29"/>
          <p:cNvPicPr>
            <a:picLocks noChangeAspect="1"/>
          </p:cNvPicPr>
          <p:nvPr userDrawn="1"/>
        </p:nvPicPr>
        <p:blipFill>
          <a:blip r:embed="rId2" cstate="email">
            <a:extLst>
              <a:ext uri="{28A0092B-C50C-407E-A947-70E740481C1C}">
                <a14:useLocalDpi xmlns:a14="http://schemas.microsoft.com/office/drawing/2010/main" val="0"/>
              </a:ext>
            </a:extLst>
          </a:blip>
          <a:srcRect/>
          <a:stretch>
            <a:fillRect/>
          </a:stretch>
        </p:blipFill>
        <p:spPr bwMode="auto">
          <a:xfrm>
            <a:off x="7831138" y="6400800"/>
            <a:ext cx="1303337"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50540" name="Rectangle 12"/>
          <p:cNvSpPr>
            <a:spLocks noGrp="1" noChangeArrowheads="1"/>
          </p:cNvSpPr>
          <p:nvPr>
            <p:ph type="ctrTitle"/>
          </p:nvPr>
        </p:nvSpPr>
        <p:spPr>
          <a:xfrm>
            <a:off x="1219200" y="2233612"/>
            <a:ext cx="8153400" cy="585788"/>
          </a:xfrm>
        </p:spPr>
        <p:txBody>
          <a:bodyPr/>
          <a:lstStyle>
            <a:lvl1pPr>
              <a:defRPr sz="4000" b="1"/>
            </a:lvl1pPr>
          </a:lstStyle>
          <a:p>
            <a:r>
              <a:rPr lang="en-US" dirty="0"/>
              <a:t>Click to edit Master title style</a:t>
            </a:r>
          </a:p>
        </p:txBody>
      </p:sp>
    </p:spTree>
    <p:extLst>
      <p:ext uri="{BB962C8B-B14F-4D97-AF65-F5344CB8AC3E}">
        <p14:creationId xmlns:p14="http://schemas.microsoft.com/office/powerpoint/2010/main" val="37497014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066800" y="290513"/>
            <a:ext cx="7924800" cy="623887"/>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152400" y="1066800"/>
            <a:ext cx="8839200" cy="556260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2935914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14094470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sz="half" idx="1"/>
          </p:nvPr>
        </p:nvSpPr>
        <p:spPr>
          <a:xfrm>
            <a:off x="1182688" y="1295400"/>
            <a:ext cx="3810000" cy="4837113"/>
          </a:xfrm>
        </p:spPr>
        <p:txBody>
          <a:bodyPr/>
          <a:lstStyle>
            <a:lvl1pPr>
              <a:defRPr sz="2800">
                <a:latin typeface="Calibri"/>
                <a:cs typeface="Calibri"/>
              </a:defRPr>
            </a:lvl1pPr>
            <a:lvl2pPr>
              <a:defRPr sz="2400">
                <a:latin typeface="Calibri"/>
                <a:cs typeface="Calibri"/>
              </a:defRPr>
            </a:lvl2pPr>
            <a:lvl3pPr>
              <a:defRPr sz="2000">
                <a:latin typeface="Calibri"/>
                <a:cs typeface="Calibri"/>
              </a:defRPr>
            </a:lvl3pPr>
            <a:lvl4pPr>
              <a:defRPr sz="1800">
                <a:latin typeface="Calibri"/>
                <a:cs typeface="Calibri"/>
              </a:defRPr>
            </a:lvl4pPr>
            <a:lvl5pPr>
              <a:defRPr sz="1800">
                <a:latin typeface="Calibri"/>
                <a:cs typeface="Calibri"/>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82213063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3.xml"/><Relationship Id="rId13" Type="http://schemas.openxmlformats.org/officeDocument/2006/relationships/slideLayout" Target="../slideLayouts/slideLayout18.xml"/><Relationship Id="rId18" Type="http://schemas.openxmlformats.org/officeDocument/2006/relationships/slideLayout" Target="../slideLayouts/slideLayout23.xml"/><Relationship Id="rId3" Type="http://schemas.openxmlformats.org/officeDocument/2006/relationships/slideLayout" Target="../slideLayouts/slideLayout8.xml"/><Relationship Id="rId7" Type="http://schemas.openxmlformats.org/officeDocument/2006/relationships/slideLayout" Target="../slideLayouts/slideLayout12.xml"/><Relationship Id="rId12" Type="http://schemas.openxmlformats.org/officeDocument/2006/relationships/slideLayout" Target="../slideLayouts/slideLayout17.xml"/><Relationship Id="rId17" Type="http://schemas.openxmlformats.org/officeDocument/2006/relationships/slideLayout" Target="../slideLayouts/slideLayout22.xml"/><Relationship Id="rId2" Type="http://schemas.openxmlformats.org/officeDocument/2006/relationships/slideLayout" Target="../slideLayouts/slideLayout7.xml"/><Relationship Id="rId16" Type="http://schemas.openxmlformats.org/officeDocument/2006/relationships/slideLayout" Target="../slideLayouts/slideLayout21.xml"/><Relationship Id="rId1" Type="http://schemas.openxmlformats.org/officeDocument/2006/relationships/slideLayout" Target="../slideLayouts/slideLayout6.xml"/><Relationship Id="rId6" Type="http://schemas.openxmlformats.org/officeDocument/2006/relationships/slideLayout" Target="../slideLayouts/slideLayout11.xml"/><Relationship Id="rId11" Type="http://schemas.openxmlformats.org/officeDocument/2006/relationships/slideLayout" Target="../slideLayouts/slideLayout16.xml"/><Relationship Id="rId5" Type="http://schemas.openxmlformats.org/officeDocument/2006/relationships/slideLayout" Target="../slideLayouts/slideLayout10.xml"/><Relationship Id="rId15" Type="http://schemas.openxmlformats.org/officeDocument/2006/relationships/slideLayout" Target="../slideLayouts/slideLayout20.xml"/><Relationship Id="rId10" Type="http://schemas.openxmlformats.org/officeDocument/2006/relationships/slideLayout" Target="../slideLayouts/slideLayout15.xml"/><Relationship Id="rId19" Type="http://schemas.openxmlformats.org/officeDocument/2006/relationships/theme" Target="../theme/theme2.xml"/><Relationship Id="rId4" Type="http://schemas.openxmlformats.org/officeDocument/2006/relationships/slideLayout" Target="../slideLayouts/slideLayout9.xml"/><Relationship Id="rId9" Type="http://schemas.openxmlformats.org/officeDocument/2006/relationships/slideLayout" Target="../slideLayouts/slideLayout14.xml"/><Relationship Id="rId14"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ChangeArrowheads="1"/>
          </p:cNvSpPr>
          <p:nvPr/>
        </p:nvSpPr>
        <p:spPr bwMode="auto">
          <a:xfrm>
            <a:off x="0" y="0"/>
            <a:ext cx="9144000" cy="1066800"/>
          </a:xfrm>
          <a:prstGeom prst="rect">
            <a:avLst/>
          </a:prstGeom>
          <a:solidFill>
            <a:schemeClr val="tx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hangingPunct="1">
              <a:defRPr/>
            </a:pPr>
            <a:endParaRPr lang="tr-TR" altLang="tr-TR" smtClean="0">
              <a:ea typeface="+mn-ea"/>
              <a:cs typeface="+mn-cs"/>
            </a:endParaRPr>
          </a:p>
        </p:txBody>
      </p:sp>
      <p:sp>
        <p:nvSpPr>
          <p:cNvPr id="1027" name="Rectangle 3"/>
          <p:cNvSpPr>
            <a:spLocks noGrp="1" noChangeArrowheads="1"/>
          </p:cNvSpPr>
          <p:nvPr>
            <p:ph type="title"/>
          </p:nvPr>
        </p:nvSpPr>
        <p:spPr bwMode="gray">
          <a:xfrm>
            <a:off x="304800" y="304800"/>
            <a:ext cx="8534400" cy="685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8" name="Rectangle 4"/>
          <p:cNvSpPr>
            <a:spLocks noChangeArrowheads="1"/>
          </p:cNvSpPr>
          <p:nvPr/>
        </p:nvSpPr>
        <p:spPr bwMode="auto">
          <a:xfrm>
            <a:off x="0" y="990600"/>
            <a:ext cx="9144000" cy="5867400"/>
          </a:xfrm>
          <a:prstGeom prst="rect">
            <a:avLst/>
          </a:prstGeom>
          <a:solidFill>
            <a:schemeClr val="tx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hangingPunct="1">
              <a:defRPr/>
            </a:pPr>
            <a:endParaRPr lang="tr-TR" altLang="tr-TR" smtClean="0">
              <a:ea typeface="+mn-ea"/>
              <a:cs typeface="+mn-cs"/>
            </a:endParaRPr>
          </a:p>
        </p:txBody>
      </p:sp>
      <p:sp>
        <p:nvSpPr>
          <p:cNvPr id="1029" name="Rectangle 5"/>
          <p:cNvSpPr>
            <a:spLocks noGrp="1" noChangeArrowheads="1"/>
          </p:cNvSpPr>
          <p:nvPr>
            <p:ph type="body" idx="1"/>
          </p:nvPr>
        </p:nvSpPr>
        <p:spPr bwMode="auto">
          <a:xfrm>
            <a:off x="457200" y="1598613"/>
            <a:ext cx="8229600" cy="42957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150" name="Rectangle 6"/>
          <p:cNvSpPr>
            <a:spLocks noGrp="1" noChangeArrowheads="1"/>
          </p:cNvSpPr>
          <p:nvPr>
            <p:ph type="sldNum" sz="quarter" idx="4"/>
          </p:nvPr>
        </p:nvSpPr>
        <p:spPr bwMode="auto">
          <a:xfrm>
            <a:off x="0" y="6629400"/>
            <a:ext cx="457200" cy="2286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800">
                <a:solidFill>
                  <a:schemeClr val="bg2"/>
                </a:solidFill>
              </a:defRPr>
            </a:lvl1pPr>
          </a:lstStyle>
          <a:p>
            <a:fld id="{E425ED77-E044-4C4C-8729-1A734442DC26}" type="slidenum">
              <a:rPr lang="en-US"/>
              <a:pPr/>
              <a:t>‹#›</a:t>
            </a:fld>
            <a:endParaRPr lang="en-US"/>
          </a:p>
        </p:txBody>
      </p:sp>
      <p:sp>
        <p:nvSpPr>
          <p:cNvPr id="6151" name="Rectangle 7"/>
          <p:cNvSpPr>
            <a:spLocks noGrp="1" noChangeArrowheads="1"/>
          </p:cNvSpPr>
          <p:nvPr>
            <p:ph type="dt" sz="half" idx="2"/>
          </p:nvPr>
        </p:nvSpPr>
        <p:spPr bwMode="auto">
          <a:xfrm>
            <a:off x="3886200" y="6629400"/>
            <a:ext cx="1447800" cy="2286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0" hangingPunct="0">
              <a:defRPr sz="800">
                <a:solidFill>
                  <a:srgbClr val="999999"/>
                </a:solidFill>
                <a:latin typeface="Arial" charset="0"/>
                <a:ea typeface="+mn-ea"/>
                <a:cs typeface="+mn-cs"/>
              </a:defRPr>
            </a:lvl1pPr>
          </a:lstStyle>
          <a:p>
            <a:pPr>
              <a:defRPr/>
            </a:pPr>
            <a:endParaRPr lang="en-US"/>
          </a:p>
        </p:txBody>
      </p:sp>
      <p:sp>
        <p:nvSpPr>
          <p:cNvPr id="6152" name="Rectangle 8"/>
          <p:cNvSpPr>
            <a:spLocks noGrp="1" noChangeArrowheads="1"/>
          </p:cNvSpPr>
          <p:nvPr>
            <p:ph type="ftr" sz="quarter" idx="3"/>
          </p:nvPr>
        </p:nvSpPr>
        <p:spPr bwMode="auto">
          <a:xfrm>
            <a:off x="381000" y="6629400"/>
            <a:ext cx="3581400" cy="2286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0" hangingPunct="0">
              <a:defRPr sz="800">
                <a:solidFill>
                  <a:schemeClr val="bg2"/>
                </a:solidFill>
                <a:latin typeface="Arial" charset="0"/>
                <a:ea typeface="+mn-ea"/>
                <a:cs typeface="+mn-cs"/>
              </a:defRPr>
            </a:lvl1pPr>
          </a:lstStyle>
          <a:p>
            <a:pPr>
              <a:defRPr/>
            </a:pPr>
            <a:endParaRPr lang="en-US" dirty="0"/>
          </a:p>
        </p:txBody>
      </p:sp>
    </p:spTree>
  </p:cSld>
  <p:clrMap bg1="lt1" tx1="dk1" bg2="lt2" tx2="dk2" accent1="accent1" accent2="accent2" accent3="accent3" accent4="accent4" accent5="accent5" accent6="accent6" hlink="hlink" folHlink="folHlink"/>
  <p:sldLayoutIdLst>
    <p:sldLayoutId id="2147484212" r:id="rId1"/>
    <p:sldLayoutId id="2147484213" r:id="rId2"/>
    <p:sldLayoutId id="2147484214" r:id="rId3"/>
    <p:sldLayoutId id="2147484215" r:id="rId4"/>
    <p:sldLayoutId id="2147484216" r:id="rId5"/>
  </p:sldLayoutIdLst>
  <p:txStyles>
    <p:titleStyle>
      <a:lvl1pPr algn="l" rtl="0" eaLnBrk="0" fontAlgn="base" hangingPunct="0">
        <a:spcBef>
          <a:spcPct val="0"/>
        </a:spcBef>
        <a:spcAft>
          <a:spcPct val="0"/>
        </a:spcAft>
        <a:defRPr sz="3200">
          <a:solidFill>
            <a:schemeClr val="accent1"/>
          </a:solidFill>
          <a:latin typeface="+mj-lt"/>
          <a:ea typeface="ＭＳ Ｐゴシック" charset="0"/>
          <a:cs typeface="ＭＳ Ｐゴシック" charset="0"/>
        </a:defRPr>
      </a:lvl1pPr>
      <a:lvl2pPr algn="l" rtl="0" eaLnBrk="0" fontAlgn="base" hangingPunct="0">
        <a:spcBef>
          <a:spcPct val="0"/>
        </a:spcBef>
        <a:spcAft>
          <a:spcPct val="0"/>
        </a:spcAft>
        <a:defRPr sz="3200">
          <a:solidFill>
            <a:schemeClr val="accent1"/>
          </a:solidFill>
          <a:latin typeface="Arial" charset="0"/>
          <a:ea typeface="ＭＳ Ｐゴシック" charset="0"/>
          <a:cs typeface="ＭＳ Ｐゴシック" charset="0"/>
        </a:defRPr>
      </a:lvl2pPr>
      <a:lvl3pPr algn="l" rtl="0" eaLnBrk="0" fontAlgn="base" hangingPunct="0">
        <a:spcBef>
          <a:spcPct val="0"/>
        </a:spcBef>
        <a:spcAft>
          <a:spcPct val="0"/>
        </a:spcAft>
        <a:defRPr sz="3200">
          <a:solidFill>
            <a:schemeClr val="accent1"/>
          </a:solidFill>
          <a:latin typeface="Arial" charset="0"/>
          <a:ea typeface="ＭＳ Ｐゴシック" charset="0"/>
          <a:cs typeface="ＭＳ Ｐゴシック" charset="0"/>
        </a:defRPr>
      </a:lvl3pPr>
      <a:lvl4pPr algn="l" rtl="0" eaLnBrk="0" fontAlgn="base" hangingPunct="0">
        <a:spcBef>
          <a:spcPct val="0"/>
        </a:spcBef>
        <a:spcAft>
          <a:spcPct val="0"/>
        </a:spcAft>
        <a:defRPr sz="3200">
          <a:solidFill>
            <a:schemeClr val="accent1"/>
          </a:solidFill>
          <a:latin typeface="Arial" charset="0"/>
          <a:ea typeface="ＭＳ Ｐゴシック" charset="0"/>
          <a:cs typeface="ＭＳ Ｐゴシック" charset="0"/>
        </a:defRPr>
      </a:lvl4pPr>
      <a:lvl5pPr algn="l" rtl="0" eaLnBrk="0" fontAlgn="base" hangingPunct="0">
        <a:spcBef>
          <a:spcPct val="0"/>
        </a:spcBef>
        <a:spcAft>
          <a:spcPct val="0"/>
        </a:spcAft>
        <a:defRPr sz="3200">
          <a:solidFill>
            <a:schemeClr val="accent1"/>
          </a:solidFill>
          <a:latin typeface="Arial" charset="0"/>
          <a:ea typeface="ＭＳ Ｐゴシック" charset="0"/>
          <a:cs typeface="ＭＳ Ｐゴシック" charset="0"/>
        </a:defRPr>
      </a:lvl5pPr>
      <a:lvl6pPr marL="457200" algn="l" rtl="0" fontAlgn="base">
        <a:spcBef>
          <a:spcPct val="0"/>
        </a:spcBef>
        <a:spcAft>
          <a:spcPct val="0"/>
        </a:spcAft>
        <a:defRPr sz="3200">
          <a:solidFill>
            <a:schemeClr val="accent1"/>
          </a:solidFill>
          <a:latin typeface="Arial" charset="0"/>
        </a:defRPr>
      </a:lvl6pPr>
      <a:lvl7pPr marL="914400" algn="l" rtl="0" fontAlgn="base">
        <a:spcBef>
          <a:spcPct val="0"/>
        </a:spcBef>
        <a:spcAft>
          <a:spcPct val="0"/>
        </a:spcAft>
        <a:defRPr sz="3200">
          <a:solidFill>
            <a:schemeClr val="accent1"/>
          </a:solidFill>
          <a:latin typeface="Arial" charset="0"/>
        </a:defRPr>
      </a:lvl7pPr>
      <a:lvl8pPr marL="1371600" algn="l" rtl="0" fontAlgn="base">
        <a:spcBef>
          <a:spcPct val="0"/>
        </a:spcBef>
        <a:spcAft>
          <a:spcPct val="0"/>
        </a:spcAft>
        <a:defRPr sz="3200">
          <a:solidFill>
            <a:schemeClr val="accent1"/>
          </a:solidFill>
          <a:latin typeface="Arial" charset="0"/>
        </a:defRPr>
      </a:lvl8pPr>
      <a:lvl9pPr marL="1828800" algn="l" rtl="0" fontAlgn="base">
        <a:spcBef>
          <a:spcPct val="0"/>
        </a:spcBef>
        <a:spcAft>
          <a:spcPct val="0"/>
        </a:spcAft>
        <a:defRPr sz="3200">
          <a:solidFill>
            <a:schemeClr val="accent1"/>
          </a:solidFill>
          <a:latin typeface="Arial" charset="0"/>
        </a:defRPr>
      </a:lvl9pPr>
    </p:titleStyle>
    <p:bodyStyle>
      <a:lvl1pPr marL="342900" indent="-342900" algn="l" rtl="0" eaLnBrk="0" fontAlgn="base" hangingPunct="0">
        <a:spcBef>
          <a:spcPct val="20000"/>
        </a:spcBef>
        <a:spcAft>
          <a:spcPct val="0"/>
        </a:spcAft>
        <a:buClr>
          <a:schemeClr val="accent1"/>
        </a:buClr>
        <a:buFont typeface="Wingdings" charset="0"/>
        <a:buChar char="v"/>
        <a:defRPr sz="2600">
          <a:solidFill>
            <a:schemeClr val="accent1"/>
          </a:solidFill>
          <a:latin typeface="Calibri"/>
          <a:ea typeface="ＭＳ Ｐゴシック" charset="0"/>
          <a:cs typeface="Calibri"/>
        </a:defRPr>
      </a:lvl1pPr>
      <a:lvl2pPr marL="742950" indent="-285750" algn="l" rtl="0" eaLnBrk="0" fontAlgn="base" hangingPunct="0">
        <a:spcBef>
          <a:spcPct val="20000"/>
        </a:spcBef>
        <a:spcAft>
          <a:spcPct val="0"/>
        </a:spcAft>
        <a:buClr>
          <a:schemeClr val="hlink"/>
        </a:buClr>
        <a:buFont typeface="Wingdings" charset="0"/>
        <a:buChar char="§"/>
        <a:defRPr sz="2400">
          <a:solidFill>
            <a:schemeClr val="tx1"/>
          </a:solidFill>
          <a:latin typeface="Calibri"/>
          <a:ea typeface="ＭＳ Ｐゴシック" charset="0"/>
          <a:cs typeface="Calibri"/>
        </a:defRPr>
      </a:lvl2pPr>
      <a:lvl3pPr marL="1143000" indent="-228600" algn="l" rtl="0" eaLnBrk="0" fontAlgn="base" hangingPunct="0">
        <a:spcBef>
          <a:spcPct val="20000"/>
        </a:spcBef>
        <a:spcAft>
          <a:spcPct val="0"/>
        </a:spcAft>
        <a:buClr>
          <a:schemeClr val="accent2"/>
        </a:buClr>
        <a:buFont typeface="Wingdings" charset="0"/>
        <a:buChar char="§"/>
        <a:defRPr sz="2200">
          <a:solidFill>
            <a:schemeClr val="tx1"/>
          </a:solidFill>
          <a:latin typeface="Calibri"/>
          <a:ea typeface="ＭＳ Ｐゴシック" charset="0"/>
          <a:cs typeface="Calibri"/>
        </a:defRPr>
      </a:lvl3pPr>
      <a:lvl4pPr marL="1600200" indent="-228600" algn="l" rtl="0" eaLnBrk="0" fontAlgn="base" hangingPunct="0">
        <a:spcBef>
          <a:spcPct val="20000"/>
        </a:spcBef>
        <a:spcAft>
          <a:spcPct val="0"/>
        </a:spcAft>
        <a:buClr>
          <a:schemeClr val="accent2"/>
        </a:buClr>
        <a:buSzPct val="110000"/>
        <a:buFont typeface="Wingdings" charset="0"/>
        <a:buChar char="§"/>
        <a:defRPr sz="2200">
          <a:solidFill>
            <a:schemeClr val="tx1"/>
          </a:solidFill>
          <a:latin typeface="Calibri"/>
          <a:ea typeface="ＭＳ Ｐゴシック" charset="0"/>
          <a:cs typeface="Calibri"/>
        </a:defRPr>
      </a:lvl4pPr>
      <a:lvl5pPr marL="2057400" indent="-228600" algn="l" rtl="0" eaLnBrk="0" fontAlgn="base" hangingPunct="0">
        <a:spcBef>
          <a:spcPct val="20000"/>
        </a:spcBef>
        <a:spcAft>
          <a:spcPct val="0"/>
        </a:spcAft>
        <a:buClr>
          <a:schemeClr val="accent2"/>
        </a:buClr>
        <a:buSzPct val="110000"/>
        <a:buFont typeface="Wingdings" charset="0"/>
        <a:buChar char="§"/>
        <a:defRPr sz="2000">
          <a:solidFill>
            <a:schemeClr val="tx1"/>
          </a:solidFill>
          <a:latin typeface="Calibri"/>
          <a:ea typeface="ＭＳ Ｐゴシック" charset="0"/>
          <a:cs typeface="Calibri"/>
        </a:defRPr>
      </a:lvl5pPr>
      <a:lvl6pPr marL="2514600" indent="-228600" algn="l" rtl="0" fontAlgn="base">
        <a:spcBef>
          <a:spcPct val="20000"/>
        </a:spcBef>
        <a:spcAft>
          <a:spcPct val="0"/>
        </a:spcAft>
        <a:buClr>
          <a:schemeClr val="accent2"/>
        </a:buClr>
        <a:buSzPct val="110000"/>
        <a:buFont typeface="Wingdings" pitchFamily="2" charset="2"/>
        <a:buChar char="§"/>
        <a:defRPr>
          <a:solidFill>
            <a:schemeClr val="tx1"/>
          </a:solidFill>
          <a:latin typeface="+mn-lt"/>
        </a:defRPr>
      </a:lvl6pPr>
      <a:lvl7pPr marL="2971800" indent="-228600" algn="l" rtl="0" fontAlgn="base">
        <a:spcBef>
          <a:spcPct val="20000"/>
        </a:spcBef>
        <a:spcAft>
          <a:spcPct val="0"/>
        </a:spcAft>
        <a:buClr>
          <a:schemeClr val="accent2"/>
        </a:buClr>
        <a:buSzPct val="110000"/>
        <a:buFont typeface="Wingdings" pitchFamily="2" charset="2"/>
        <a:buChar char="§"/>
        <a:defRPr>
          <a:solidFill>
            <a:schemeClr val="tx1"/>
          </a:solidFill>
          <a:latin typeface="+mn-lt"/>
        </a:defRPr>
      </a:lvl7pPr>
      <a:lvl8pPr marL="3429000" indent="-228600" algn="l" rtl="0" fontAlgn="base">
        <a:spcBef>
          <a:spcPct val="20000"/>
        </a:spcBef>
        <a:spcAft>
          <a:spcPct val="0"/>
        </a:spcAft>
        <a:buClr>
          <a:schemeClr val="accent2"/>
        </a:buClr>
        <a:buSzPct val="110000"/>
        <a:buFont typeface="Wingdings" pitchFamily="2" charset="2"/>
        <a:buChar char="§"/>
        <a:defRPr>
          <a:solidFill>
            <a:schemeClr val="tx1"/>
          </a:solidFill>
          <a:latin typeface="+mn-lt"/>
        </a:defRPr>
      </a:lvl8pPr>
      <a:lvl9pPr marL="3886200" indent="-228600" algn="l" rtl="0" fontAlgn="base">
        <a:spcBef>
          <a:spcPct val="20000"/>
        </a:spcBef>
        <a:spcAft>
          <a:spcPct val="0"/>
        </a:spcAft>
        <a:buClr>
          <a:schemeClr val="accent2"/>
        </a:buClr>
        <a:buSzPct val="110000"/>
        <a:buFont typeface="Wingdings" pitchFamily="2" charset="2"/>
        <a:buChar char="§"/>
        <a:defRPr>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8"/>
          <p:cNvSpPr>
            <a:spLocks noChangeArrowheads="1"/>
          </p:cNvSpPr>
          <p:nvPr/>
        </p:nvSpPr>
        <p:spPr bwMode="gray">
          <a:xfrm flipV="1">
            <a:off x="76200" y="898525"/>
            <a:ext cx="8669338" cy="46038"/>
          </a:xfrm>
          <a:prstGeom prst="rect">
            <a:avLst/>
          </a:prstGeom>
          <a:gradFill rotWithShape="0">
            <a:gsLst>
              <a:gs pos="0">
                <a:schemeClr val="bg2"/>
              </a:gs>
              <a:gs pos="100000">
                <a:schemeClr val="bg1"/>
              </a:gs>
            </a:gsLst>
            <a:lin ang="0" scaled="1"/>
          </a:gra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algn="ctr" eaLnBrk="1" hangingPunct="1">
              <a:defRPr/>
            </a:pPr>
            <a:endParaRPr kumimoji="1" lang="tr-TR" altLang="tr-TR" sz="2400" smtClean="0">
              <a:ea typeface="+mn-ea"/>
              <a:cs typeface="+mn-cs"/>
            </a:endParaRPr>
          </a:p>
        </p:txBody>
      </p:sp>
      <p:sp>
        <p:nvSpPr>
          <p:cNvPr id="2051" name="Rectangle 9"/>
          <p:cNvSpPr>
            <a:spLocks noGrp="1" noChangeArrowheads="1"/>
          </p:cNvSpPr>
          <p:nvPr>
            <p:ph type="title"/>
          </p:nvPr>
        </p:nvSpPr>
        <p:spPr bwMode="auto">
          <a:xfrm>
            <a:off x="1150938" y="152400"/>
            <a:ext cx="7793037" cy="762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2052" name="Rectangle 10"/>
          <p:cNvSpPr>
            <a:spLocks noGrp="1" noChangeArrowheads="1"/>
          </p:cNvSpPr>
          <p:nvPr>
            <p:ph type="body" idx="1"/>
          </p:nvPr>
        </p:nvSpPr>
        <p:spPr bwMode="auto">
          <a:xfrm>
            <a:off x="152400" y="1066800"/>
            <a:ext cx="8802688" cy="5562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TextBox 1"/>
          <p:cNvSpPr txBox="1">
            <a:spLocks noChangeArrowheads="1"/>
          </p:cNvSpPr>
          <p:nvPr userDrawn="1"/>
        </p:nvSpPr>
        <p:spPr bwMode="auto">
          <a:xfrm>
            <a:off x="-41275" y="6623050"/>
            <a:ext cx="5299075" cy="2460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1600">
                <a:solidFill>
                  <a:schemeClr val="tx1"/>
                </a:solidFill>
                <a:latin typeface="Arial" charset="0"/>
                <a:ea typeface="ＭＳ Ｐゴシック" charset="0"/>
                <a:cs typeface="ＭＳ Ｐゴシック" charset="0"/>
              </a:defRPr>
            </a:lvl1pPr>
            <a:lvl2pPr marL="742950" indent="-285750" eaLnBrk="0" hangingPunct="0">
              <a:defRPr sz="1600">
                <a:solidFill>
                  <a:schemeClr val="tx1"/>
                </a:solidFill>
                <a:latin typeface="Arial" charset="0"/>
                <a:ea typeface="ＭＳ Ｐゴシック" charset="0"/>
              </a:defRPr>
            </a:lvl2pPr>
            <a:lvl3pPr marL="1143000" indent="-228600" eaLnBrk="0" hangingPunct="0">
              <a:defRPr sz="1600">
                <a:solidFill>
                  <a:schemeClr val="tx1"/>
                </a:solidFill>
                <a:latin typeface="Arial" charset="0"/>
                <a:ea typeface="ＭＳ Ｐゴシック" charset="0"/>
              </a:defRPr>
            </a:lvl3pPr>
            <a:lvl4pPr marL="1600200" indent="-228600" eaLnBrk="0" hangingPunct="0">
              <a:defRPr sz="1600">
                <a:solidFill>
                  <a:schemeClr val="tx1"/>
                </a:solidFill>
                <a:latin typeface="Arial" charset="0"/>
                <a:ea typeface="ＭＳ Ｐゴシック" charset="0"/>
              </a:defRPr>
            </a:lvl4pPr>
            <a:lvl5pPr marL="2057400" indent="-228600" eaLnBrk="0" hangingPunct="0">
              <a:defRPr sz="1600">
                <a:solidFill>
                  <a:schemeClr val="tx1"/>
                </a:solidFill>
                <a:latin typeface="Arial" charset="0"/>
                <a:ea typeface="ＭＳ Ｐゴシック" charset="0"/>
              </a:defRPr>
            </a:lvl5pPr>
            <a:lvl6pPr marL="2514600" indent="-228600" eaLnBrk="0" fontAlgn="base" hangingPunct="0">
              <a:spcBef>
                <a:spcPct val="0"/>
              </a:spcBef>
              <a:spcAft>
                <a:spcPct val="0"/>
              </a:spcAft>
              <a:defRPr sz="1600">
                <a:solidFill>
                  <a:schemeClr val="tx1"/>
                </a:solidFill>
                <a:latin typeface="Arial" charset="0"/>
                <a:ea typeface="ＭＳ Ｐゴシック" charset="0"/>
              </a:defRPr>
            </a:lvl6pPr>
            <a:lvl7pPr marL="2971800" indent="-228600" eaLnBrk="0" fontAlgn="base" hangingPunct="0">
              <a:spcBef>
                <a:spcPct val="0"/>
              </a:spcBef>
              <a:spcAft>
                <a:spcPct val="0"/>
              </a:spcAft>
              <a:defRPr sz="1600">
                <a:solidFill>
                  <a:schemeClr val="tx1"/>
                </a:solidFill>
                <a:latin typeface="Arial" charset="0"/>
                <a:ea typeface="ＭＳ Ｐゴシック" charset="0"/>
              </a:defRPr>
            </a:lvl7pPr>
            <a:lvl8pPr marL="3429000" indent="-228600" eaLnBrk="0" fontAlgn="base" hangingPunct="0">
              <a:spcBef>
                <a:spcPct val="0"/>
              </a:spcBef>
              <a:spcAft>
                <a:spcPct val="0"/>
              </a:spcAft>
              <a:defRPr sz="1600">
                <a:solidFill>
                  <a:schemeClr val="tx1"/>
                </a:solidFill>
                <a:latin typeface="Arial" charset="0"/>
                <a:ea typeface="ＭＳ Ｐゴシック" charset="0"/>
              </a:defRPr>
            </a:lvl8pPr>
            <a:lvl9pPr marL="3886200" indent="-228600" eaLnBrk="0" fontAlgn="base" hangingPunct="0">
              <a:spcBef>
                <a:spcPct val="0"/>
              </a:spcBef>
              <a:spcAft>
                <a:spcPct val="0"/>
              </a:spcAft>
              <a:defRPr sz="1600">
                <a:solidFill>
                  <a:schemeClr val="tx1"/>
                </a:solidFill>
                <a:latin typeface="Arial" charset="0"/>
                <a:ea typeface="ＭＳ Ｐゴシック" charset="0"/>
              </a:defRPr>
            </a:lvl9pPr>
          </a:lstStyle>
          <a:p>
            <a:pPr eaLnBrk="1" hangingPunct="1"/>
            <a:fld id="{0F60E78E-9B4D-A143-87E5-6DDD18DAC534}" type="slidenum">
              <a:rPr lang="tr-TR" sz="1000" smtClean="0">
                <a:solidFill>
                  <a:srgbClr val="555555"/>
                </a:solidFill>
                <a:cs typeface="Arial" charset="0"/>
              </a:rPr>
              <a:pPr eaLnBrk="1" hangingPunct="1"/>
              <a:t>‹#›</a:t>
            </a:fld>
            <a:endParaRPr lang="tr-TR" sz="800" dirty="0">
              <a:solidFill>
                <a:srgbClr val="555555"/>
              </a:solidFill>
              <a:cs typeface="Arial" charset="0"/>
            </a:endParaRPr>
          </a:p>
        </p:txBody>
      </p:sp>
      <p:grpSp>
        <p:nvGrpSpPr>
          <p:cNvPr id="2054" name="Group 10"/>
          <p:cNvGrpSpPr>
            <a:grpSpLocks/>
          </p:cNvGrpSpPr>
          <p:nvPr userDrawn="1"/>
        </p:nvGrpSpPr>
        <p:grpSpPr bwMode="auto">
          <a:xfrm>
            <a:off x="76200" y="306388"/>
            <a:ext cx="838200" cy="531812"/>
            <a:chOff x="0" y="0"/>
            <a:chExt cx="6318014" cy="4148971"/>
          </a:xfrm>
        </p:grpSpPr>
        <p:sp>
          <p:nvSpPr>
            <p:cNvPr id="17" name="Rectangle 16"/>
            <p:cNvSpPr/>
            <p:nvPr/>
          </p:nvSpPr>
          <p:spPr>
            <a:xfrm>
              <a:off x="4343638" y="0"/>
              <a:ext cx="1974376" cy="19816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nSpc>
                  <a:spcPct val="115000"/>
                </a:lnSpc>
                <a:spcAft>
                  <a:spcPts val="1000"/>
                </a:spcAft>
              </a:pPr>
              <a:r>
                <a:rPr lang="tr-TR" sz="1200">
                  <a:solidFill>
                    <a:srgbClr val="FFFFFF"/>
                  </a:solidFill>
                  <a:latin typeface="Arial" charset="0"/>
                  <a:ea typeface="ＭＳ Ｐゴシック" charset="0"/>
                  <a:cs typeface="Times New Roman" charset="0"/>
                </a:rPr>
                <a:t> </a:t>
              </a:r>
            </a:p>
          </p:txBody>
        </p:sp>
        <p:sp>
          <p:nvSpPr>
            <p:cNvPr id="18" name="Rectangle 17"/>
            <p:cNvSpPr/>
            <p:nvPr/>
          </p:nvSpPr>
          <p:spPr>
            <a:xfrm>
              <a:off x="2189770" y="2154990"/>
              <a:ext cx="1986345" cy="19816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nSpc>
                  <a:spcPct val="115000"/>
                </a:lnSpc>
                <a:spcAft>
                  <a:spcPts val="1000"/>
                </a:spcAft>
              </a:pPr>
              <a:r>
                <a:rPr lang="tr-TR" sz="1200">
                  <a:solidFill>
                    <a:srgbClr val="FFFFFF"/>
                  </a:solidFill>
                  <a:latin typeface="Arial" charset="0"/>
                  <a:ea typeface="ＭＳ Ｐゴシック" charset="0"/>
                  <a:cs typeface="Times New Roman" charset="0"/>
                </a:rPr>
                <a:t> </a:t>
              </a:r>
            </a:p>
          </p:txBody>
        </p:sp>
        <p:sp>
          <p:nvSpPr>
            <p:cNvPr id="19" name="Rectangle 18"/>
            <p:cNvSpPr/>
            <p:nvPr/>
          </p:nvSpPr>
          <p:spPr>
            <a:xfrm>
              <a:off x="2189770" y="0"/>
              <a:ext cx="1986345" cy="1981600"/>
            </a:xfrm>
            <a:prstGeom prst="rect">
              <a:avLst/>
            </a:prstGeom>
            <a:solidFill>
              <a:srgbClr val="F9993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nSpc>
                  <a:spcPct val="115000"/>
                </a:lnSpc>
                <a:spcAft>
                  <a:spcPts val="1000"/>
                </a:spcAft>
              </a:pPr>
              <a:r>
                <a:rPr lang="tr-TR" sz="1200">
                  <a:solidFill>
                    <a:srgbClr val="FFFFFF"/>
                  </a:solidFill>
                  <a:latin typeface="Arial" charset="0"/>
                  <a:ea typeface="ＭＳ Ｐゴシック" charset="0"/>
                  <a:cs typeface="Times New Roman" charset="0"/>
                </a:rPr>
                <a:t> </a:t>
              </a:r>
            </a:p>
          </p:txBody>
        </p:sp>
        <p:sp>
          <p:nvSpPr>
            <p:cNvPr id="20" name="Rectangle 19"/>
            <p:cNvSpPr/>
            <p:nvPr/>
          </p:nvSpPr>
          <p:spPr>
            <a:xfrm>
              <a:off x="4343638" y="2154990"/>
              <a:ext cx="1974376" cy="1981600"/>
            </a:xfrm>
            <a:prstGeom prst="rect">
              <a:avLst/>
            </a:prstGeom>
            <a:solidFill>
              <a:srgbClr val="9E2E3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nSpc>
                  <a:spcPct val="115000"/>
                </a:lnSpc>
                <a:spcAft>
                  <a:spcPts val="1000"/>
                </a:spcAft>
              </a:pPr>
              <a:r>
                <a:rPr lang="tr-TR" sz="1200">
                  <a:solidFill>
                    <a:srgbClr val="FFFFFF"/>
                  </a:solidFill>
                  <a:latin typeface="Arial" charset="0"/>
                  <a:ea typeface="ＭＳ Ｐゴシック" charset="0"/>
                  <a:cs typeface="Times New Roman" charset="0"/>
                </a:rPr>
                <a:t> </a:t>
              </a:r>
            </a:p>
          </p:txBody>
        </p:sp>
        <p:sp>
          <p:nvSpPr>
            <p:cNvPr id="21" name="Rectangle 20"/>
            <p:cNvSpPr/>
            <p:nvPr/>
          </p:nvSpPr>
          <p:spPr>
            <a:xfrm>
              <a:off x="11970" y="0"/>
              <a:ext cx="1974376" cy="19816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nSpc>
                  <a:spcPct val="115000"/>
                </a:lnSpc>
                <a:spcAft>
                  <a:spcPts val="1000"/>
                </a:spcAft>
              </a:pPr>
              <a:r>
                <a:rPr lang="tr-TR" sz="1200">
                  <a:solidFill>
                    <a:srgbClr val="FFFFFF"/>
                  </a:solidFill>
                  <a:latin typeface="Arial" charset="0"/>
                  <a:ea typeface="ＭＳ Ｐゴシック" charset="0"/>
                  <a:cs typeface="Times New Roman" charset="0"/>
                </a:rPr>
                <a:t> </a:t>
              </a:r>
            </a:p>
          </p:txBody>
        </p:sp>
        <p:sp>
          <p:nvSpPr>
            <p:cNvPr id="22" name="Rectangle 21"/>
            <p:cNvSpPr/>
            <p:nvPr/>
          </p:nvSpPr>
          <p:spPr>
            <a:xfrm>
              <a:off x="0" y="2167371"/>
              <a:ext cx="1974383" cy="1981600"/>
            </a:xfrm>
            <a:prstGeom prst="rect">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nSpc>
                  <a:spcPct val="115000"/>
                </a:lnSpc>
                <a:spcAft>
                  <a:spcPts val="1000"/>
                </a:spcAft>
              </a:pPr>
              <a:r>
                <a:rPr lang="tr-TR" sz="1200">
                  <a:solidFill>
                    <a:srgbClr val="FFFFFF"/>
                  </a:solidFill>
                  <a:latin typeface="Arial" charset="0"/>
                  <a:ea typeface="ＭＳ Ｐゴシック" charset="0"/>
                  <a:cs typeface="Times New Roman" charset="0"/>
                </a:rPr>
                <a:t> </a:t>
              </a:r>
            </a:p>
          </p:txBody>
        </p:sp>
      </p:grpSp>
    </p:spTree>
  </p:cSld>
  <p:clrMap bg1="lt1" tx1="dk1" bg2="lt2" tx2="dk2" accent1="accent1" accent2="accent2" accent3="accent3" accent4="accent4" accent5="accent5" accent6="accent6" hlink="hlink" folHlink="folHlink"/>
  <p:sldLayoutIdLst>
    <p:sldLayoutId id="2147484229" r:id="rId1"/>
    <p:sldLayoutId id="2147484217" r:id="rId2"/>
    <p:sldLayoutId id="2147484218" r:id="rId3"/>
    <p:sldLayoutId id="2147484219" r:id="rId4"/>
    <p:sldLayoutId id="2147484220" r:id="rId5"/>
    <p:sldLayoutId id="2147484221" r:id="rId6"/>
    <p:sldLayoutId id="2147484222" r:id="rId7"/>
    <p:sldLayoutId id="2147484223" r:id="rId8"/>
    <p:sldLayoutId id="2147484224" r:id="rId9"/>
    <p:sldLayoutId id="2147484230" r:id="rId10"/>
    <p:sldLayoutId id="2147484231" r:id="rId11"/>
    <p:sldLayoutId id="2147484232" r:id="rId12"/>
    <p:sldLayoutId id="2147484233" r:id="rId13"/>
    <p:sldLayoutId id="2147484225" r:id="rId14"/>
    <p:sldLayoutId id="2147484226" r:id="rId15"/>
    <p:sldLayoutId id="2147484227" r:id="rId16"/>
    <p:sldLayoutId id="2147484228" r:id="rId17"/>
    <p:sldLayoutId id="2147484234" r:id="rId18"/>
  </p:sldLayoutIdLst>
  <p:txStyles>
    <p:titleStyle>
      <a:lvl1pPr algn="l" rtl="0" eaLnBrk="0" fontAlgn="base" hangingPunct="0">
        <a:spcBef>
          <a:spcPct val="0"/>
        </a:spcBef>
        <a:spcAft>
          <a:spcPct val="0"/>
        </a:spcAft>
        <a:defRPr sz="3600" b="1" cap="none" spc="0">
          <a:ln w="10541" cmpd="sng">
            <a:solidFill>
              <a:schemeClr val="accent1">
                <a:shade val="88000"/>
                <a:satMod val="110000"/>
              </a:schemeClr>
            </a:solidFill>
            <a:prstDash val="solid"/>
          </a:ln>
          <a:solidFill>
            <a:srgbClr val="558ED5"/>
          </a:solidFill>
          <a:effectLst/>
          <a:latin typeface="+mj-lt"/>
          <a:ea typeface="ＭＳ Ｐゴシック" charset="0"/>
          <a:cs typeface="ＭＳ Ｐゴシック" charset="0"/>
        </a:defRPr>
      </a:lvl1pPr>
      <a:lvl2pPr algn="l" rtl="0" eaLnBrk="0" fontAlgn="base" hangingPunct="0">
        <a:spcBef>
          <a:spcPct val="0"/>
        </a:spcBef>
        <a:spcAft>
          <a:spcPct val="0"/>
        </a:spcAft>
        <a:defRPr sz="3600" b="1">
          <a:solidFill>
            <a:srgbClr val="95B3D7"/>
          </a:solidFill>
          <a:latin typeface="Calibri" charset="0"/>
          <a:ea typeface="ＭＳ Ｐゴシック" charset="0"/>
          <a:cs typeface="ＭＳ Ｐゴシック" charset="0"/>
        </a:defRPr>
      </a:lvl2pPr>
      <a:lvl3pPr algn="l" rtl="0" eaLnBrk="0" fontAlgn="base" hangingPunct="0">
        <a:spcBef>
          <a:spcPct val="0"/>
        </a:spcBef>
        <a:spcAft>
          <a:spcPct val="0"/>
        </a:spcAft>
        <a:defRPr sz="3600" b="1">
          <a:solidFill>
            <a:srgbClr val="95B3D7"/>
          </a:solidFill>
          <a:latin typeface="Calibri" charset="0"/>
          <a:ea typeface="ＭＳ Ｐゴシック" charset="0"/>
          <a:cs typeface="ＭＳ Ｐゴシック" charset="0"/>
        </a:defRPr>
      </a:lvl3pPr>
      <a:lvl4pPr algn="l" rtl="0" eaLnBrk="0" fontAlgn="base" hangingPunct="0">
        <a:spcBef>
          <a:spcPct val="0"/>
        </a:spcBef>
        <a:spcAft>
          <a:spcPct val="0"/>
        </a:spcAft>
        <a:defRPr sz="3600" b="1">
          <a:solidFill>
            <a:srgbClr val="95B3D7"/>
          </a:solidFill>
          <a:latin typeface="Calibri" charset="0"/>
          <a:ea typeface="ＭＳ Ｐゴシック" charset="0"/>
          <a:cs typeface="ＭＳ Ｐゴシック" charset="0"/>
        </a:defRPr>
      </a:lvl4pPr>
      <a:lvl5pPr algn="l" rtl="0" eaLnBrk="0" fontAlgn="base" hangingPunct="0">
        <a:spcBef>
          <a:spcPct val="0"/>
        </a:spcBef>
        <a:spcAft>
          <a:spcPct val="0"/>
        </a:spcAft>
        <a:defRPr sz="3600" b="1">
          <a:solidFill>
            <a:srgbClr val="95B3D7"/>
          </a:solidFill>
          <a:latin typeface="Calibri" charset="0"/>
          <a:ea typeface="ＭＳ Ｐゴシック" charset="0"/>
          <a:cs typeface="ＭＳ Ｐゴシック" charset="0"/>
        </a:defRPr>
      </a:lvl5pPr>
      <a:lvl6pPr marL="457200" algn="l" rtl="0" fontAlgn="base">
        <a:spcBef>
          <a:spcPct val="0"/>
        </a:spcBef>
        <a:spcAft>
          <a:spcPct val="0"/>
        </a:spcAft>
        <a:defRPr sz="3200">
          <a:solidFill>
            <a:srgbClr val="CC3300"/>
          </a:solidFill>
          <a:latin typeface="Arial" charset="0"/>
          <a:cs typeface="Arial" charset="0"/>
        </a:defRPr>
      </a:lvl6pPr>
      <a:lvl7pPr marL="914400" algn="l" rtl="0" fontAlgn="base">
        <a:spcBef>
          <a:spcPct val="0"/>
        </a:spcBef>
        <a:spcAft>
          <a:spcPct val="0"/>
        </a:spcAft>
        <a:defRPr sz="3200">
          <a:solidFill>
            <a:srgbClr val="CC3300"/>
          </a:solidFill>
          <a:latin typeface="Arial" charset="0"/>
          <a:cs typeface="Arial" charset="0"/>
        </a:defRPr>
      </a:lvl7pPr>
      <a:lvl8pPr marL="1371600" algn="l" rtl="0" fontAlgn="base">
        <a:spcBef>
          <a:spcPct val="0"/>
        </a:spcBef>
        <a:spcAft>
          <a:spcPct val="0"/>
        </a:spcAft>
        <a:defRPr sz="3200">
          <a:solidFill>
            <a:srgbClr val="CC3300"/>
          </a:solidFill>
          <a:latin typeface="Arial" charset="0"/>
          <a:cs typeface="Arial" charset="0"/>
        </a:defRPr>
      </a:lvl8pPr>
      <a:lvl9pPr marL="1828800" algn="l" rtl="0" fontAlgn="base">
        <a:spcBef>
          <a:spcPct val="0"/>
        </a:spcBef>
        <a:spcAft>
          <a:spcPct val="0"/>
        </a:spcAft>
        <a:defRPr sz="3200">
          <a:solidFill>
            <a:srgbClr val="CC3300"/>
          </a:solidFill>
          <a:latin typeface="Arial" charset="0"/>
          <a:cs typeface="Arial" charset="0"/>
        </a:defRPr>
      </a:lvl9pPr>
    </p:titleStyle>
    <p:bodyStyle>
      <a:lvl1pPr marL="342900" indent="-342900" algn="l" rtl="0" eaLnBrk="0" fontAlgn="base" hangingPunct="0">
        <a:spcBef>
          <a:spcPct val="20000"/>
        </a:spcBef>
        <a:spcAft>
          <a:spcPct val="30000"/>
        </a:spcAft>
        <a:buClr>
          <a:schemeClr val="folHlink"/>
        </a:buClr>
        <a:buSzPct val="60000"/>
        <a:buFont typeface="Wingdings" charset="0"/>
        <a:buChar char="n"/>
        <a:defRPr sz="2600">
          <a:solidFill>
            <a:srgbClr val="4D4D4D"/>
          </a:solidFill>
          <a:latin typeface="+mn-lt"/>
          <a:ea typeface="ＭＳ Ｐゴシック" charset="0"/>
          <a:cs typeface="ＭＳ Ｐゴシック" charset="0"/>
        </a:defRPr>
      </a:lvl1pPr>
      <a:lvl2pPr marL="742950" indent="-285750" algn="l" rtl="0" eaLnBrk="0" fontAlgn="base" hangingPunct="0">
        <a:spcBef>
          <a:spcPct val="20000"/>
        </a:spcBef>
        <a:spcAft>
          <a:spcPct val="15000"/>
        </a:spcAft>
        <a:buClr>
          <a:schemeClr val="hlink"/>
        </a:buClr>
        <a:buSzPct val="55000"/>
        <a:buFont typeface="Wingdings" charset="0"/>
        <a:buChar char="n"/>
        <a:defRPr sz="2400">
          <a:solidFill>
            <a:srgbClr val="4D4D4D"/>
          </a:solidFill>
          <a:latin typeface="+mn-lt"/>
          <a:ea typeface="ＭＳ Ｐゴシック" charset="0"/>
          <a:cs typeface="Arial" charset="0"/>
        </a:defRPr>
      </a:lvl2pPr>
      <a:lvl3pPr marL="1143000" indent="-228600" algn="l" rtl="0" eaLnBrk="0" fontAlgn="base" hangingPunct="0">
        <a:spcBef>
          <a:spcPct val="20000"/>
        </a:spcBef>
        <a:spcAft>
          <a:spcPct val="15000"/>
        </a:spcAft>
        <a:buClr>
          <a:schemeClr val="folHlink"/>
        </a:buClr>
        <a:buSzPct val="50000"/>
        <a:buFont typeface="Wingdings" charset="0"/>
        <a:buChar char="n"/>
        <a:defRPr sz="2200">
          <a:solidFill>
            <a:srgbClr val="4D4D4D"/>
          </a:solidFill>
          <a:latin typeface="+mn-lt"/>
          <a:ea typeface="Arial" charset="0"/>
          <a:cs typeface="Arial" charset="0"/>
        </a:defRPr>
      </a:lvl3pPr>
      <a:lvl4pPr marL="1600200" indent="-228600" algn="l" rtl="0" eaLnBrk="0" fontAlgn="base" hangingPunct="0">
        <a:spcBef>
          <a:spcPct val="20000"/>
        </a:spcBef>
        <a:spcAft>
          <a:spcPct val="0"/>
        </a:spcAft>
        <a:buClr>
          <a:schemeClr val="accent2"/>
        </a:buClr>
        <a:buSzPct val="55000"/>
        <a:buFont typeface="Wingdings" charset="0"/>
        <a:buChar char="n"/>
        <a:defRPr sz="2200">
          <a:solidFill>
            <a:srgbClr val="4D4D4D"/>
          </a:solidFill>
          <a:latin typeface="+mn-lt"/>
          <a:ea typeface="Arial" charset="0"/>
          <a:cs typeface="Arial" charset="0"/>
        </a:defRPr>
      </a:lvl4pPr>
      <a:lvl5pPr marL="2057400" indent="-228600" algn="l" rtl="0" eaLnBrk="0" fontAlgn="base" hangingPunct="0">
        <a:spcBef>
          <a:spcPct val="20000"/>
        </a:spcBef>
        <a:spcAft>
          <a:spcPct val="0"/>
        </a:spcAft>
        <a:buClr>
          <a:schemeClr val="accent1"/>
        </a:buClr>
        <a:buSzPct val="50000"/>
        <a:buFont typeface="Wingdings" charset="0"/>
        <a:buChar char="n"/>
        <a:defRPr sz="2000">
          <a:solidFill>
            <a:srgbClr val="4D4D4D"/>
          </a:solidFill>
          <a:latin typeface="+mn-lt"/>
          <a:ea typeface="Arial" charset="0"/>
          <a:cs typeface="Arial" charset="0"/>
        </a:defRPr>
      </a:lvl5pPr>
      <a:lvl6pPr marL="2514600" indent="-228600" algn="l" rtl="0" fontAlgn="base">
        <a:spcBef>
          <a:spcPct val="20000"/>
        </a:spcBef>
        <a:spcAft>
          <a:spcPct val="0"/>
        </a:spcAft>
        <a:buClr>
          <a:schemeClr val="accent1"/>
        </a:buClr>
        <a:buSzPct val="50000"/>
        <a:buFont typeface="Wingdings" pitchFamily="2" charset="2"/>
        <a:buChar char="n"/>
        <a:defRPr sz="2000">
          <a:solidFill>
            <a:srgbClr val="4D4D4D"/>
          </a:solidFill>
          <a:latin typeface="+mn-lt"/>
          <a:cs typeface="+mn-cs"/>
        </a:defRPr>
      </a:lvl6pPr>
      <a:lvl7pPr marL="2971800" indent="-228600" algn="l" rtl="0" fontAlgn="base">
        <a:spcBef>
          <a:spcPct val="20000"/>
        </a:spcBef>
        <a:spcAft>
          <a:spcPct val="0"/>
        </a:spcAft>
        <a:buClr>
          <a:schemeClr val="accent1"/>
        </a:buClr>
        <a:buSzPct val="50000"/>
        <a:buFont typeface="Wingdings" pitchFamily="2" charset="2"/>
        <a:buChar char="n"/>
        <a:defRPr sz="2000">
          <a:solidFill>
            <a:srgbClr val="4D4D4D"/>
          </a:solidFill>
          <a:latin typeface="+mn-lt"/>
          <a:cs typeface="+mn-cs"/>
        </a:defRPr>
      </a:lvl7pPr>
      <a:lvl8pPr marL="3429000" indent="-228600" algn="l" rtl="0" fontAlgn="base">
        <a:spcBef>
          <a:spcPct val="20000"/>
        </a:spcBef>
        <a:spcAft>
          <a:spcPct val="0"/>
        </a:spcAft>
        <a:buClr>
          <a:schemeClr val="accent1"/>
        </a:buClr>
        <a:buSzPct val="50000"/>
        <a:buFont typeface="Wingdings" pitchFamily="2" charset="2"/>
        <a:buChar char="n"/>
        <a:defRPr sz="2000">
          <a:solidFill>
            <a:srgbClr val="4D4D4D"/>
          </a:solidFill>
          <a:latin typeface="+mn-lt"/>
          <a:cs typeface="+mn-cs"/>
        </a:defRPr>
      </a:lvl8pPr>
      <a:lvl9pPr marL="3886200" indent="-228600" algn="l" rtl="0" fontAlgn="base">
        <a:spcBef>
          <a:spcPct val="20000"/>
        </a:spcBef>
        <a:spcAft>
          <a:spcPct val="0"/>
        </a:spcAft>
        <a:buClr>
          <a:schemeClr val="accent1"/>
        </a:buClr>
        <a:buSzPct val="50000"/>
        <a:buFont typeface="Wingdings" pitchFamily="2" charset="2"/>
        <a:buChar char="n"/>
        <a:defRPr sz="2000">
          <a:solidFill>
            <a:srgbClr val="4D4D4D"/>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www.youtube.com/watch?v=S7JB0mhrGCQ" TargetMode="Externa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s://vimeo.com/1130828" TargetMode="Externa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www.michaelogawa.com/research/storylines/" TargetMode="Externa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3.jpe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1.xml"/></Relationships>
</file>

<file path=ppt/slides/_rels/slide45.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45.emf"/><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11.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46.png"/></Relationships>
</file>

<file path=ppt/slides/_rels/slide8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8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15.png"/><Relationship Id="rId1" Type="http://schemas.openxmlformats.org/officeDocument/2006/relationships/slideLayout" Target="../slideLayouts/slideLayout7.xml"/><Relationship Id="rId4" Type="http://schemas.openxmlformats.org/officeDocument/2006/relationships/image" Target="../media/image50.png"/></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1.xml"/></Relationships>
</file>

<file path=ppt/slides/_rels/slide9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5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194" name="Group 5"/>
          <p:cNvGrpSpPr>
            <a:grpSpLocks/>
          </p:cNvGrpSpPr>
          <p:nvPr/>
        </p:nvGrpSpPr>
        <p:grpSpPr bwMode="auto">
          <a:xfrm>
            <a:off x="1828800" y="3352800"/>
            <a:ext cx="5597525" cy="3429000"/>
            <a:chOff x="0" y="0"/>
            <a:chExt cx="6318014" cy="4148971"/>
          </a:xfrm>
        </p:grpSpPr>
        <p:sp>
          <p:nvSpPr>
            <p:cNvPr id="7" name="Rectangle 6"/>
            <p:cNvSpPr/>
            <p:nvPr/>
          </p:nvSpPr>
          <p:spPr>
            <a:xfrm>
              <a:off x="4338036" y="0"/>
              <a:ext cx="1979978" cy="1980366"/>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nSpc>
                  <a:spcPct val="115000"/>
                </a:lnSpc>
                <a:spcAft>
                  <a:spcPts val="1000"/>
                </a:spcAft>
              </a:pPr>
              <a:r>
                <a:rPr lang="tr-TR" sz="1200">
                  <a:solidFill>
                    <a:srgbClr val="C0C0C0"/>
                  </a:solidFill>
                  <a:latin typeface="Arial" charset="0"/>
                  <a:ea typeface="ＭＳ Ｐゴシック" charset="0"/>
                  <a:cs typeface="Times New Roman" charset="0"/>
                </a:rPr>
                <a:t> </a:t>
              </a:r>
            </a:p>
          </p:txBody>
        </p:sp>
        <p:sp>
          <p:nvSpPr>
            <p:cNvPr id="8" name="Rectangle 7"/>
            <p:cNvSpPr/>
            <p:nvPr/>
          </p:nvSpPr>
          <p:spPr>
            <a:xfrm>
              <a:off x="2189624" y="2159002"/>
              <a:ext cx="1979979" cy="1978445"/>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nSpc>
                  <a:spcPct val="115000"/>
                </a:lnSpc>
                <a:spcAft>
                  <a:spcPts val="1000"/>
                </a:spcAft>
              </a:pPr>
              <a:r>
                <a:rPr lang="tr-TR" sz="1200">
                  <a:solidFill>
                    <a:srgbClr val="C0C0C0"/>
                  </a:solidFill>
                  <a:latin typeface="Arial" charset="0"/>
                  <a:ea typeface="ＭＳ Ｐゴシック" charset="0"/>
                  <a:cs typeface="Times New Roman" charset="0"/>
                </a:rPr>
                <a:t> </a:t>
              </a:r>
            </a:p>
          </p:txBody>
        </p:sp>
        <p:sp>
          <p:nvSpPr>
            <p:cNvPr id="9" name="Rectangle 8"/>
            <p:cNvSpPr/>
            <p:nvPr/>
          </p:nvSpPr>
          <p:spPr>
            <a:xfrm>
              <a:off x="2189624" y="0"/>
              <a:ext cx="1979979" cy="1980366"/>
            </a:xfrm>
            <a:prstGeom prst="rect">
              <a:avLst/>
            </a:prstGeom>
            <a:solidFill>
              <a:srgbClr val="F9993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nSpc>
                  <a:spcPct val="115000"/>
                </a:lnSpc>
                <a:spcAft>
                  <a:spcPts val="1000"/>
                </a:spcAft>
              </a:pPr>
              <a:r>
                <a:rPr lang="tr-TR" sz="1200">
                  <a:solidFill>
                    <a:srgbClr val="C0C0C0"/>
                  </a:solidFill>
                  <a:latin typeface="Arial" charset="0"/>
                  <a:ea typeface="ＭＳ Ｐゴシック" charset="0"/>
                  <a:cs typeface="Times New Roman" charset="0"/>
                </a:rPr>
                <a:t> </a:t>
              </a:r>
            </a:p>
          </p:txBody>
        </p:sp>
        <p:sp>
          <p:nvSpPr>
            <p:cNvPr id="10" name="Rectangle 9"/>
            <p:cNvSpPr/>
            <p:nvPr/>
          </p:nvSpPr>
          <p:spPr>
            <a:xfrm>
              <a:off x="4338036" y="2159002"/>
              <a:ext cx="1979978" cy="1978445"/>
            </a:xfrm>
            <a:prstGeom prst="rect">
              <a:avLst/>
            </a:prstGeom>
            <a:solidFill>
              <a:srgbClr val="9E2E3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nSpc>
                  <a:spcPct val="115000"/>
                </a:lnSpc>
                <a:spcAft>
                  <a:spcPts val="1000"/>
                </a:spcAft>
              </a:pPr>
              <a:r>
                <a:rPr lang="tr-TR" sz="1200">
                  <a:solidFill>
                    <a:srgbClr val="C0C0C0"/>
                  </a:solidFill>
                  <a:latin typeface="Arial" charset="0"/>
                  <a:ea typeface="ＭＳ Ｐゴシック" charset="0"/>
                  <a:cs typeface="Times New Roman" charset="0"/>
                </a:rPr>
                <a:t> </a:t>
              </a:r>
            </a:p>
          </p:txBody>
        </p:sp>
        <p:sp>
          <p:nvSpPr>
            <p:cNvPr id="11" name="Rectangle 10"/>
            <p:cNvSpPr/>
            <p:nvPr/>
          </p:nvSpPr>
          <p:spPr>
            <a:xfrm>
              <a:off x="10751" y="0"/>
              <a:ext cx="1979979" cy="198036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nSpc>
                  <a:spcPct val="115000"/>
                </a:lnSpc>
                <a:spcAft>
                  <a:spcPts val="1000"/>
                </a:spcAft>
              </a:pPr>
              <a:r>
                <a:rPr lang="tr-TR" sz="1200">
                  <a:solidFill>
                    <a:srgbClr val="C0C0C0"/>
                  </a:solidFill>
                  <a:latin typeface="Arial" charset="0"/>
                  <a:ea typeface="ＭＳ Ｐゴシック" charset="0"/>
                  <a:cs typeface="Times New Roman" charset="0"/>
                </a:rPr>
                <a:t> </a:t>
              </a:r>
            </a:p>
          </p:txBody>
        </p:sp>
        <p:sp>
          <p:nvSpPr>
            <p:cNvPr id="12" name="Rectangle 11"/>
            <p:cNvSpPr/>
            <p:nvPr/>
          </p:nvSpPr>
          <p:spPr>
            <a:xfrm>
              <a:off x="0" y="2168606"/>
              <a:ext cx="1979979" cy="1980365"/>
            </a:xfrm>
            <a:prstGeom prst="rect">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nSpc>
                  <a:spcPct val="115000"/>
                </a:lnSpc>
                <a:spcAft>
                  <a:spcPts val="1000"/>
                </a:spcAft>
              </a:pPr>
              <a:r>
                <a:rPr lang="tr-TR" sz="1200">
                  <a:solidFill>
                    <a:srgbClr val="C0C0C0"/>
                  </a:solidFill>
                  <a:latin typeface="Arial" charset="0"/>
                  <a:ea typeface="ＭＳ Ｐゴシック" charset="0"/>
                  <a:cs typeface="Times New Roman" charset="0"/>
                </a:rPr>
                <a:t> </a:t>
              </a:r>
            </a:p>
          </p:txBody>
        </p:sp>
      </p:grpSp>
      <p:sp>
        <p:nvSpPr>
          <p:cNvPr id="8196" name="Rectangle 2"/>
          <p:cNvSpPr txBox="1">
            <a:spLocks noChangeArrowheads="1"/>
          </p:cNvSpPr>
          <p:nvPr/>
        </p:nvSpPr>
        <p:spPr bwMode="gray">
          <a:xfrm>
            <a:off x="0" y="457200"/>
            <a:ext cx="9144000" cy="27248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lvl1pPr>
              <a:defRPr sz="2400">
                <a:solidFill>
                  <a:schemeClr val="accent1"/>
                </a:solidFill>
                <a:latin typeface="Calibri" charset="0"/>
                <a:ea typeface="ＭＳ Ｐゴシック" charset="0"/>
                <a:cs typeface="Calibri" charset="0"/>
              </a:defRPr>
            </a:lvl1pPr>
            <a:lvl2pPr>
              <a:defRPr sz="2000">
                <a:solidFill>
                  <a:schemeClr val="tx1"/>
                </a:solidFill>
                <a:latin typeface="Calibri" charset="0"/>
                <a:ea typeface="ＭＳ Ｐゴシック" charset="0"/>
                <a:cs typeface="Calibri" charset="0"/>
              </a:defRPr>
            </a:lvl2pPr>
            <a:lvl3pPr>
              <a:defRPr>
                <a:solidFill>
                  <a:schemeClr val="tx1"/>
                </a:solidFill>
                <a:latin typeface="Calibri" charset="0"/>
                <a:ea typeface="ＭＳ Ｐゴシック" charset="0"/>
                <a:cs typeface="Calibri" charset="0"/>
              </a:defRPr>
            </a:lvl3pPr>
            <a:lvl4pPr>
              <a:defRPr>
                <a:solidFill>
                  <a:schemeClr val="tx1"/>
                </a:solidFill>
                <a:latin typeface="Calibri" charset="0"/>
                <a:ea typeface="ＭＳ Ｐゴシック" charset="0"/>
                <a:cs typeface="Calibri" charset="0"/>
              </a:defRPr>
            </a:lvl4pPr>
            <a:lvl5pPr>
              <a:defRPr>
                <a:solidFill>
                  <a:schemeClr val="tx1"/>
                </a:solidFill>
                <a:latin typeface="Calibri" charset="0"/>
                <a:ea typeface="ＭＳ Ｐゴシック" charset="0"/>
                <a:cs typeface="Calibri" charset="0"/>
              </a:defRPr>
            </a:lvl5pPr>
            <a:lvl6pPr eaLnBrk="0" hangingPunct="0">
              <a:buFont typeface="Wingdings" charset="0"/>
              <a:defRPr>
                <a:solidFill>
                  <a:schemeClr val="tx1"/>
                </a:solidFill>
                <a:latin typeface="Calibri" charset="0"/>
                <a:ea typeface="ＭＳ Ｐゴシック" charset="0"/>
                <a:cs typeface="Calibri" charset="0"/>
              </a:defRPr>
            </a:lvl6pPr>
            <a:lvl7pPr eaLnBrk="0" hangingPunct="0">
              <a:buFont typeface="Wingdings" charset="0"/>
              <a:defRPr>
                <a:solidFill>
                  <a:schemeClr val="tx1"/>
                </a:solidFill>
                <a:latin typeface="Calibri" charset="0"/>
                <a:ea typeface="ＭＳ Ｐゴシック" charset="0"/>
                <a:cs typeface="Calibri" charset="0"/>
              </a:defRPr>
            </a:lvl7pPr>
            <a:lvl8pPr eaLnBrk="0" hangingPunct="0">
              <a:buFont typeface="Wingdings" charset="0"/>
              <a:defRPr>
                <a:solidFill>
                  <a:schemeClr val="tx1"/>
                </a:solidFill>
                <a:latin typeface="Calibri" charset="0"/>
                <a:ea typeface="ＭＳ Ｐゴシック" charset="0"/>
                <a:cs typeface="Calibri" charset="0"/>
              </a:defRPr>
            </a:lvl8pPr>
            <a:lvl9pPr eaLnBrk="0" hangingPunct="0">
              <a:buFont typeface="Wingdings" charset="0"/>
              <a:defRPr>
                <a:solidFill>
                  <a:schemeClr val="tx1"/>
                </a:solidFill>
                <a:latin typeface="Calibri" charset="0"/>
                <a:ea typeface="ＭＳ Ｐゴシック" charset="0"/>
                <a:cs typeface="Calibri" charset="0"/>
              </a:defRPr>
            </a:lvl9pPr>
          </a:lstStyle>
          <a:p>
            <a:pPr algn="ctr"/>
            <a:r>
              <a:rPr lang="tr-TR" sz="3600" b="1" i="0" dirty="0">
                <a:solidFill>
                  <a:srgbClr val="FF8000"/>
                </a:solidFill>
                <a:latin typeface="Arial" charset="0"/>
              </a:rPr>
              <a:t>BBM-382 – SOFTWARE ENGINEERING</a:t>
            </a:r>
            <a:endParaRPr lang="tr-TR" sz="3200" b="1" i="0" dirty="0">
              <a:solidFill>
                <a:srgbClr val="FF8000"/>
              </a:solidFill>
              <a:latin typeface="Arial" charset="0"/>
            </a:endParaRPr>
          </a:p>
          <a:p>
            <a:pPr algn="ctr"/>
            <a:r>
              <a:rPr lang="tr-TR" sz="2000" b="1" i="0" dirty="0">
                <a:solidFill>
                  <a:srgbClr val="FF8000"/>
                </a:solidFill>
                <a:latin typeface="Arial" charset="0"/>
              </a:rPr>
              <a:t>SPRING </a:t>
            </a:r>
            <a:r>
              <a:rPr lang="tr-TR" sz="2000" b="1" i="0" dirty="0" smtClean="0">
                <a:solidFill>
                  <a:srgbClr val="FF8000"/>
                </a:solidFill>
                <a:latin typeface="Arial" charset="0"/>
              </a:rPr>
              <a:t>2018</a:t>
            </a:r>
            <a:endParaRPr lang="tr-TR" sz="2000" b="1" i="0" dirty="0">
              <a:solidFill>
                <a:srgbClr val="FF8000"/>
              </a:solidFill>
              <a:latin typeface="Arial" charset="0"/>
            </a:endParaRPr>
          </a:p>
          <a:p>
            <a:pPr algn="ctr"/>
            <a:r>
              <a:rPr lang="tr-TR" b="1" i="0" dirty="0" err="1">
                <a:solidFill>
                  <a:srgbClr val="FF8000"/>
                </a:solidFill>
                <a:latin typeface="Arial" charset="0"/>
              </a:rPr>
              <a:t>Lecture</a:t>
            </a:r>
            <a:r>
              <a:rPr lang="tr-TR" b="1" i="0" dirty="0">
                <a:solidFill>
                  <a:srgbClr val="FF8000"/>
                </a:solidFill>
                <a:latin typeface="Arial" charset="0"/>
              </a:rPr>
              <a:t> </a:t>
            </a:r>
            <a:r>
              <a:rPr lang="tr-TR" b="1" i="0" dirty="0" smtClean="0">
                <a:solidFill>
                  <a:srgbClr val="FF8000"/>
                </a:solidFill>
                <a:latin typeface="Arial" charset="0"/>
              </a:rPr>
              <a:t>9</a:t>
            </a:r>
            <a:endParaRPr lang="tr-TR" b="1" i="0" dirty="0" smtClean="0">
              <a:solidFill>
                <a:srgbClr val="FF8000"/>
              </a:solidFill>
              <a:latin typeface="Arial" charset="0"/>
            </a:endParaRPr>
          </a:p>
          <a:p>
            <a:pPr algn="ctr"/>
            <a:endParaRPr lang="tr-TR" sz="2000" b="1" i="0" dirty="0">
              <a:solidFill>
                <a:srgbClr val="FF8000"/>
              </a:solidFill>
              <a:latin typeface="Arial" charset="0"/>
            </a:endParaRPr>
          </a:p>
          <a:p>
            <a:pPr algn="ctr"/>
            <a:r>
              <a:rPr lang="tr-TR" sz="2000" b="1" i="0" dirty="0" smtClean="0">
                <a:solidFill>
                  <a:srgbClr val="FF8000"/>
                </a:solidFill>
                <a:latin typeface="Arial" charset="0"/>
              </a:rPr>
              <a:t>Dr</a:t>
            </a:r>
            <a:r>
              <a:rPr lang="tr-TR" sz="2000" b="1" i="0" dirty="0">
                <a:solidFill>
                  <a:srgbClr val="FF8000"/>
                </a:solidFill>
                <a:latin typeface="Arial" charset="0"/>
              </a:rPr>
              <a:t>. Ayça </a:t>
            </a:r>
            <a:r>
              <a:rPr lang="tr-TR" sz="2000" b="1" i="0" dirty="0" smtClean="0">
                <a:solidFill>
                  <a:srgbClr val="FF8000"/>
                </a:solidFill>
                <a:latin typeface="Arial" charset="0"/>
              </a:rPr>
              <a:t>TARHAN</a:t>
            </a:r>
            <a:endParaRPr lang="tr-TR" sz="2000" b="1" i="0" dirty="0">
              <a:solidFill>
                <a:srgbClr val="FF8000"/>
              </a:solidFill>
              <a:latin typeface="Arial" charset="0"/>
            </a:endParaRPr>
          </a:p>
        </p:txBody>
      </p:sp>
    </p:spTree>
    <p:extLst>
      <p:ext uri="{BB962C8B-B14F-4D97-AF65-F5344CB8AC3E}">
        <p14:creationId xmlns:p14="http://schemas.microsoft.com/office/powerpoint/2010/main" val="59406271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ChangeArrowheads="1"/>
          </p:cNvSpPr>
          <p:nvPr>
            <p:ph type="title"/>
          </p:nvPr>
        </p:nvSpPr>
        <p:spPr/>
        <p:txBody>
          <a:bodyPr/>
          <a:lstStyle/>
          <a:p>
            <a:r>
              <a:rPr lang="en-US"/>
              <a:t>Importance of evolution</a:t>
            </a:r>
          </a:p>
        </p:txBody>
      </p:sp>
      <p:sp>
        <p:nvSpPr>
          <p:cNvPr id="91139" name="Rectangle 3"/>
          <p:cNvSpPr>
            <a:spLocks noGrp="1" noChangeArrowheads="1"/>
          </p:cNvSpPr>
          <p:nvPr>
            <p:ph type="body" idx="1"/>
          </p:nvPr>
        </p:nvSpPr>
        <p:spPr>
          <a:xfrm>
            <a:off x="152400" y="1219200"/>
            <a:ext cx="8839200" cy="5410200"/>
          </a:xfrm>
        </p:spPr>
        <p:txBody>
          <a:bodyPr/>
          <a:lstStyle/>
          <a:p>
            <a:pPr>
              <a:lnSpc>
                <a:spcPct val="90000"/>
              </a:lnSpc>
            </a:pPr>
            <a:r>
              <a:rPr lang="en-US" dirty="0" smtClean="0">
                <a:latin typeface="Avenir Book"/>
                <a:cs typeface="Avenir Book"/>
              </a:rPr>
              <a:t>Organizations </a:t>
            </a:r>
            <a:r>
              <a:rPr lang="en-US" dirty="0">
                <a:latin typeface="Avenir Book"/>
                <a:cs typeface="Avenir Book"/>
              </a:rPr>
              <a:t>have huge investments in their software systems - they are critical business assets.</a:t>
            </a:r>
          </a:p>
          <a:p>
            <a:pPr>
              <a:lnSpc>
                <a:spcPct val="90000"/>
              </a:lnSpc>
            </a:pPr>
            <a:endParaRPr lang="tr-TR" sz="800" dirty="0" smtClean="0">
              <a:latin typeface="Avenir Book"/>
              <a:cs typeface="Avenir Book"/>
            </a:endParaRPr>
          </a:p>
          <a:p>
            <a:pPr>
              <a:lnSpc>
                <a:spcPct val="90000"/>
              </a:lnSpc>
            </a:pPr>
            <a:r>
              <a:rPr lang="en-US" dirty="0" smtClean="0">
                <a:latin typeface="Avenir Book"/>
                <a:cs typeface="Avenir Book"/>
              </a:rPr>
              <a:t>To </a:t>
            </a:r>
            <a:r>
              <a:rPr lang="en-US" dirty="0">
                <a:latin typeface="Avenir Book"/>
                <a:cs typeface="Avenir Book"/>
              </a:rPr>
              <a:t>maintain the value of these assets to the business, they must be changed and updated.</a:t>
            </a:r>
          </a:p>
          <a:p>
            <a:pPr>
              <a:lnSpc>
                <a:spcPct val="90000"/>
              </a:lnSpc>
            </a:pPr>
            <a:endParaRPr lang="tr-TR" sz="800" dirty="0" smtClean="0">
              <a:latin typeface="Avenir Book"/>
              <a:cs typeface="Avenir Book"/>
            </a:endParaRPr>
          </a:p>
          <a:p>
            <a:pPr>
              <a:lnSpc>
                <a:spcPct val="90000"/>
              </a:lnSpc>
            </a:pPr>
            <a:r>
              <a:rPr lang="en-US" dirty="0" smtClean="0">
                <a:latin typeface="Avenir Book"/>
                <a:cs typeface="Avenir Book"/>
              </a:rPr>
              <a:t>The </a:t>
            </a:r>
            <a:r>
              <a:rPr lang="en-US" dirty="0">
                <a:latin typeface="Avenir Book"/>
                <a:cs typeface="Avenir Book"/>
              </a:rPr>
              <a:t>majority of the software budget in large companies is devoted to</a:t>
            </a:r>
            <a:r>
              <a:rPr lang="en-US" dirty="0" smtClean="0">
                <a:latin typeface="Avenir Book"/>
                <a:cs typeface="Avenir Book"/>
              </a:rPr>
              <a:t> </a:t>
            </a:r>
            <a:r>
              <a:rPr lang="en-US" b="1" dirty="0" smtClean="0">
                <a:latin typeface="Avenir Book"/>
                <a:cs typeface="Avenir Book"/>
              </a:rPr>
              <a:t>changing and evolving </a:t>
            </a:r>
            <a:r>
              <a:rPr lang="en-US" b="1" dirty="0">
                <a:latin typeface="Avenir Book"/>
                <a:cs typeface="Avenir Book"/>
              </a:rPr>
              <a:t>existing software </a:t>
            </a:r>
            <a:r>
              <a:rPr lang="en-US" dirty="0">
                <a:latin typeface="Avenir Book"/>
                <a:cs typeface="Avenir Book"/>
              </a:rPr>
              <a:t>rather than developing new software.</a:t>
            </a:r>
          </a:p>
        </p:txBody>
      </p:sp>
    </p:spTree>
    <p:extLst>
      <p:ext uri="{BB962C8B-B14F-4D97-AF65-F5344CB8AC3E}">
        <p14:creationId xmlns:p14="http://schemas.microsoft.com/office/powerpoint/2010/main" val="15146902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A </a:t>
            </a:r>
            <a:r>
              <a:rPr lang="en-US" sz="3200" dirty="0"/>
              <a:t>spiral model of development and evolution</a:t>
            </a:r>
            <a:r>
              <a:rPr lang="en-GB" sz="3200" dirty="0" smtClean="0"/>
              <a:t> </a:t>
            </a:r>
            <a:endParaRPr lang="en-US" sz="3200" dirty="0"/>
          </a:p>
        </p:txBody>
      </p:sp>
      <p:pic>
        <p:nvPicPr>
          <p:cNvPr id="4" name="Content Placeholder 3" descr="9.1 SpiralEvolution.eps"/>
          <p:cNvPicPr>
            <a:picLocks noGrp="1" noChangeAspect="1"/>
          </p:cNvPicPr>
          <p:nvPr>
            <p:ph idx="1"/>
          </p:nvPr>
        </p:nvPicPr>
        <p:blipFill>
          <a:blip r:embed="rId2"/>
          <a:srcRect l="-7970" r="-7970"/>
          <a:stretch>
            <a:fillRect/>
          </a:stretch>
        </p:blipFill>
        <p:spPr/>
      </p:pic>
    </p:spTree>
    <p:extLst>
      <p:ext uri="{BB962C8B-B14F-4D97-AF65-F5344CB8AC3E}">
        <p14:creationId xmlns:p14="http://schemas.microsoft.com/office/powerpoint/2010/main" val="149701455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Evolution and servicing</a:t>
            </a:r>
            <a:endParaRPr lang="en-US" dirty="0"/>
          </a:p>
        </p:txBody>
      </p:sp>
      <p:sp>
        <p:nvSpPr>
          <p:cNvPr id="3" name="Content Placeholder 2"/>
          <p:cNvSpPr>
            <a:spLocks noGrp="1"/>
          </p:cNvSpPr>
          <p:nvPr>
            <p:ph idx="1"/>
          </p:nvPr>
        </p:nvSpPr>
        <p:spPr>
          <a:xfrm>
            <a:off x="0" y="1295400"/>
            <a:ext cx="9067800" cy="5410200"/>
          </a:xfrm>
        </p:spPr>
        <p:txBody>
          <a:bodyPr/>
          <a:lstStyle/>
          <a:p>
            <a:endParaRPr lang="en-US" dirty="0" smtClean="0">
              <a:solidFill>
                <a:schemeClr val="tx2">
                  <a:lumMod val="60000"/>
                  <a:lumOff val="40000"/>
                </a:schemeClr>
              </a:solidFill>
              <a:latin typeface="Avenir Book"/>
              <a:cs typeface="Avenir Book"/>
            </a:endParaRPr>
          </a:p>
          <a:p>
            <a:endParaRPr lang="en-US" dirty="0">
              <a:solidFill>
                <a:schemeClr val="tx2">
                  <a:lumMod val="60000"/>
                  <a:lumOff val="40000"/>
                </a:schemeClr>
              </a:solidFill>
              <a:latin typeface="Avenir Book"/>
              <a:cs typeface="Avenir Book"/>
            </a:endParaRPr>
          </a:p>
          <a:p>
            <a:r>
              <a:rPr lang="en-US" sz="2400" dirty="0" smtClean="0">
                <a:solidFill>
                  <a:schemeClr val="tx2">
                    <a:lumMod val="60000"/>
                    <a:lumOff val="40000"/>
                  </a:schemeClr>
                </a:solidFill>
                <a:latin typeface="Avenir Book"/>
                <a:cs typeface="Avenir Book"/>
              </a:rPr>
              <a:t>Evolution</a:t>
            </a:r>
          </a:p>
          <a:p>
            <a:pPr lvl="1"/>
            <a:r>
              <a:rPr lang="en-US" sz="2000" dirty="0" smtClean="0">
                <a:latin typeface="Avenir Book"/>
                <a:cs typeface="Avenir Book"/>
              </a:rPr>
              <a:t>The stage in a software system’s life cycle where it is </a:t>
            </a:r>
            <a:r>
              <a:rPr lang="en-US" sz="2000" u="sng" dirty="0" smtClean="0">
                <a:latin typeface="Avenir Book"/>
                <a:cs typeface="Avenir Book"/>
              </a:rPr>
              <a:t>in operational use</a:t>
            </a:r>
            <a:r>
              <a:rPr lang="en-US" sz="2000" dirty="0" smtClean="0">
                <a:latin typeface="Avenir Book"/>
                <a:cs typeface="Avenir Book"/>
              </a:rPr>
              <a:t> and </a:t>
            </a:r>
            <a:r>
              <a:rPr lang="en-US" sz="2000" u="sng" dirty="0" smtClean="0">
                <a:latin typeface="Avenir Book"/>
                <a:cs typeface="Avenir Book"/>
              </a:rPr>
              <a:t>is evolving</a:t>
            </a:r>
            <a:r>
              <a:rPr lang="en-US" sz="2000" dirty="0" smtClean="0">
                <a:latin typeface="Avenir Book"/>
                <a:cs typeface="Avenir Book"/>
              </a:rPr>
              <a:t> as new requirements are proposed and implemented in the system.</a:t>
            </a:r>
          </a:p>
          <a:p>
            <a:r>
              <a:rPr lang="en-US" sz="2400" dirty="0" smtClean="0">
                <a:solidFill>
                  <a:schemeClr val="tx2">
                    <a:lumMod val="60000"/>
                    <a:lumOff val="40000"/>
                  </a:schemeClr>
                </a:solidFill>
                <a:latin typeface="Avenir Book"/>
                <a:cs typeface="Avenir Book"/>
              </a:rPr>
              <a:t>Servicing</a:t>
            </a:r>
          </a:p>
          <a:p>
            <a:pPr lvl="1"/>
            <a:r>
              <a:rPr lang="en-US" sz="2000" dirty="0" smtClean="0">
                <a:latin typeface="Avenir Book"/>
                <a:cs typeface="Avenir Book"/>
              </a:rPr>
              <a:t>At this stage, software remains useful but the only changes made are those required to keep it operational </a:t>
            </a:r>
            <a:r>
              <a:rPr lang="en-US" sz="2000" dirty="0" smtClean="0">
                <a:solidFill>
                  <a:schemeClr val="bg1">
                    <a:lumMod val="50000"/>
                  </a:schemeClr>
                </a:solidFill>
                <a:latin typeface="Avenir Book"/>
                <a:cs typeface="Avenir Book"/>
              </a:rPr>
              <a:t>i.e. bug fixes and changes to reflect changes in software’s environment.</a:t>
            </a:r>
            <a:r>
              <a:rPr lang="en-US" sz="2000" dirty="0" smtClean="0">
                <a:latin typeface="Avenir Book"/>
                <a:cs typeface="Avenir Book"/>
              </a:rPr>
              <a:t> </a:t>
            </a:r>
            <a:r>
              <a:rPr lang="en-US" sz="2000" u="sng" dirty="0" smtClean="0">
                <a:latin typeface="Avenir Book"/>
                <a:cs typeface="Avenir Book"/>
              </a:rPr>
              <a:t>No new functionality</a:t>
            </a:r>
            <a:r>
              <a:rPr lang="en-US" sz="2000" dirty="0" smtClean="0">
                <a:latin typeface="Avenir Book"/>
                <a:cs typeface="Avenir Book"/>
              </a:rPr>
              <a:t> is added.</a:t>
            </a:r>
          </a:p>
          <a:p>
            <a:r>
              <a:rPr lang="en-US" sz="2400" dirty="0" smtClean="0">
                <a:solidFill>
                  <a:schemeClr val="tx2">
                    <a:lumMod val="60000"/>
                    <a:lumOff val="40000"/>
                  </a:schemeClr>
                </a:solidFill>
                <a:latin typeface="Avenir Book"/>
                <a:cs typeface="Avenir Book"/>
              </a:rPr>
              <a:t>Phase-out</a:t>
            </a:r>
          </a:p>
          <a:p>
            <a:pPr lvl="1"/>
            <a:r>
              <a:rPr lang="en-US" sz="2000" dirty="0" smtClean="0">
                <a:latin typeface="Avenir Book"/>
                <a:cs typeface="Avenir Book"/>
              </a:rPr>
              <a:t>The software may still be used but no further changes are made to it.</a:t>
            </a:r>
            <a:endParaRPr lang="en-US" sz="2000" dirty="0">
              <a:latin typeface="Avenir Book"/>
              <a:cs typeface="Avenir Book"/>
            </a:endParaRPr>
          </a:p>
        </p:txBody>
      </p:sp>
      <p:pic>
        <p:nvPicPr>
          <p:cNvPr id="8" name="Content Placeholder 3" descr="9.2 EvolutionServicing.eps"/>
          <p:cNvPicPr>
            <a:picLocks noChangeAspect="1"/>
          </p:cNvPicPr>
          <p:nvPr/>
        </p:nvPicPr>
        <p:blipFill>
          <a:blip r:embed="rId2"/>
          <a:srcRect t="-123809" b="-123809"/>
          <a:stretch>
            <a:fillRect/>
          </a:stretch>
        </p:blipFill>
        <p:spPr bwMode="auto">
          <a:xfrm>
            <a:off x="228601" y="-762000"/>
            <a:ext cx="8686799" cy="47774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pic>
    </p:spTree>
    <p:extLst>
      <p:ext uri="{BB962C8B-B14F-4D97-AF65-F5344CB8AC3E}">
        <p14:creationId xmlns:p14="http://schemas.microsoft.com/office/powerpoint/2010/main" val="3634078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CA"/>
          </a:p>
        </p:txBody>
      </p:sp>
      <p:pic>
        <p:nvPicPr>
          <p:cNvPr id="1026" name="Picture 2" descr="https://upload.wikimedia.org/wikipedia/en/timeline/4276e6491cd272182bb53c9479500512.png"/>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76200" y="76200"/>
            <a:ext cx="8951085" cy="2438400"/>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pic>
        <p:nvPicPr>
          <p:cNvPr id="4" name="Picture 2" descr="https://upload.wikimedia.org/wikipedia/en/timeline/4276e6491cd272182bb53c9479500512.png"/>
          <p:cNvPicPr>
            <a:picLocks noChangeAspect="1" noChangeArrowheads="1"/>
          </p:cNvPicPr>
          <p:nvPr/>
        </p:nvPicPr>
        <p:blipFill rotWithShape="1">
          <a:blip r:embed="rId2">
            <a:extLst>
              <a:ext uri="{28A0092B-C50C-407E-A947-70E740481C1C}">
                <a14:useLocalDpi xmlns:a14="http://schemas.microsoft.com/office/drawing/2010/main" val="0"/>
              </a:ext>
            </a:extLst>
          </a:blip>
          <a:srcRect t="15625" r="54377"/>
          <a:stretch/>
        </p:blipFill>
        <p:spPr bwMode="auto">
          <a:xfrm>
            <a:off x="381000" y="2667000"/>
            <a:ext cx="8077200" cy="4069247"/>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20608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p:cNvSpPr>
            <a:spLocks noGrp="1" noChangeArrowheads="1"/>
          </p:cNvSpPr>
          <p:nvPr>
            <p:ph type="title"/>
          </p:nvPr>
        </p:nvSpPr>
        <p:spPr/>
        <p:txBody>
          <a:bodyPr/>
          <a:lstStyle/>
          <a:p>
            <a:r>
              <a:rPr lang="en-US" dirty="0"/>
              <a:t>Evolution processes</a:t>
            </a:r>
          </a:p>
        </p:txBody>
      </p:sp>
      <p:sp>
        <p:nvSpPr>
          <p:cNvPr id="93187" name="Rectangle 3"/>
          <p:cNvSpPr>
            <a:spLocks noGrp="1" noChangeArrowheads="1"/>
          </p:cNvSpPr>
          <p:nvPr>
            <p:ph type="body" idx="1"/>
          </p:nvPr>
        </p:nvSpPr>
        <p:spPr/>
        <p:txBody>
          <a:bodyPr/>
          <a:lstStyle/>
          <a:p>
            <a:r>
              <a:rPr lang="en-US" dirty="0" smtClean="0">
                <a:latin typeface="Avenir Book"/>
                <a:cs typeface="Avenir Book"/>
              </a:rPr>
              <a:t>Software evolution </a:t>
            </a:r>
            <a:r>
              <a:rPr lang="en-US" dirty="0">
                <a:latin typeface="Avenir Book"/>
                <a:cs typeface="Avenir Book"/>
              </a:rPr>
              <a:t>processes depend on</a:t>
            </a:r>
          </a:p>
          <a:p>
            <a:pPr lvl="1"/>
            <a:r>
              <a:rPr lang="en-US" dirty="0">
                <a:latin typeface="Avenir Book"/>
                <a:cs typeface="Avenir Book"/>
              </a:rPr>
              <a:t>The type of software being maintained;</a:t>
            </a:r>
          </a:p>
          <a:p>
            <a:pPr lvl="1"/>
            <a:r>
              <a:rPr lang="en-US" dirty="0">
                <a:latin typeface="Avenir Book"/>
                <a:cs typeface="Avenir Book"/>
              </a:rPr>
              <a:t>The development processes used;</a:t>
            </a:r>
          </a:p>
          <a:p>
            <a:pPr lvl="1"/>
            <a:r>
              <a:rPr lang="en-US" dirty="0">
                <a:latin typeface="Avenir Book"/>
                <a:cs typeface="Avenir Book"/>
              </a:rPr>
              <a:t>The skills and experience of the people involved.</a:t>
            </a:r>
          </a:p>
          <a:p>
            <a:endParaRPr lang="tr-TR" sz="800" u="sng" dirty="0" smtClean="0">
              <a:latin typeface="Avenir Book"/>
              <a:cs typeface="Avenir Book"/>
            </a:endParaRPr>
          </a:p>
          <a:p>
            <a:r>
              <a:rPr lang="en-US" u="sng" dirty="0" smtClean="0">
                <a:latin typeface="Avenir Book"/>
                <a:cs typeface="Avenir Book"/>
              </a:rPr>
              <a:t>Proposals </a:t>
            </a:r>
            <a:r>
              <a:rPr lang="en-US" u="sng" dirty="0">
                <a:latin typeface="Avenir Book"/>
                <a:cs typeface="Avenir Book"/>
              </a:rPr>
              <a:t>for change</a:t>
            </a:r>
            <a:r>
              <a:rPr lang="en-US" dirty="0">
                <a:latin typeface="Avenir Book"/>
                <a:cs typeface="Avenir Book"/>
              </a:rPr>
              <a:t> are the driver for system </a:t>
            </a:r>
            <a:r>
              <a:rPr lang="en-US" dirty="0" smtClean="0">
                <a:latin typeface="Avenir Book"/>
                <a:cs typeface="Avenir Book"/>
              </a:rPr>
              <a:t>evolution.</a:t>
            </a:r>
          </a:p>
          <a:p>
            <a:pPr lvl="1"/>
            <a:r>
              <a:rPr lang="en-US" dirty="0" smtClean="0">
                <a:latin typeface="Avenir Book"/>
                <a:cs typeface="Avenir Book"/>
              </a:rPr>
              <a:t>Should be linked with components that are affected by the change, thus allowing the cost and impact of the change to be estimated.</a:t>
            </a:r>
          </a:p>
          <a:p>
            <a:endParaRPr lang="tr-TR" sz="800" dirty="0" smtClean="0">
              <a:latin typeface="Avenir Book"/>
              <a:cs typeface="Avenir Book"/>
            </a:endParaRPr>
          </a:p>
          <a:p>
            <a:r>
              <a:rPr lang="en-US" dirty="0" smtClean="0">
                <a:latin typeface="Avenir Book"/>
                <a:cs typeface="Avenir Book"/>
              </a:rPr>
              <a:t>Change </a:t>
            </a:r>
            <a:r>
              <a:rPr lang="en-US" dirty="0">
                <a:latin typeface="Avenir Book"/>
                <a:cs typeface="Avenir Book"/>
              </a:rPr>
              <a:t>identification and evolution </a:t>
            </a:r>
            <a:r>
              <a:rPr lang="en-US" dirty="0" smtClean="0">
                <a:latin typeface="Avenir Book"/>
                <a:cs typeface="Avenir Book"/>
              </a:rPr>
              <a:t>continues </a:t>
            </a:r>
            <a:r>
              <a:rPr lang="en-US" dirty="0">
                <a:latin typeface="Avenir Book"/>
                <a:cs typeface="Avenir Book"/>
              </a:rPr>
              <a:t>throughout the system lifetime.</a:t>
            </a:r>
          </a:p>
        </p:txBody>
      </p:sp>
    </p:spTree>
    <p:extLst>
      <p:ext uri="{BB962C8B-B14F-4D97-AF65-F5344CB8AC3E}">
        <p14:creationId xmlns:p14="http://schemas.microsoft.com/office/powerpoint/2010/main" val="41053862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290513"/>
            <a:ext cx="8077200" cy="623887"/>
          </a:xfrm>
        </p:spPr>
        <p:txBody>
          <a:bodyPr/>
          <a:lstStyle/>
          <a:p>
            <a:r>
              <a:rPr lang="en-US" sz="3200" dirty="0" smtClean="0"/>
              <a:t>Change </a:t>
            </a:r>
            <a:r>
              <a:rPr lang="en-US" sz="3200" dirty="0"/>
              <a:t>identification and evolution processes</a:t>
            </a:r>
            <a:r>
              <a:rPr lang="en-GB" sz="3200" dirty="0" smtClean="0"/>
              <a:t> </a:t>
            </a:r>
            <a:endParaRPr lang="en-US" sz="3200" dirty="0"/>
          </a:p>
        </p:txBody>
      </p:sp>
      <p:pic>
        <p:nvPicPr>
          <p:cNvPr id="4" name="Content Placeholder 3" descr="9.3 ChangeEvolProc.eps"/>
          <p:cNvPicPr>
            <a:picLocks noGrp="1" noChangeAspect="1"/>
          </p:cNvPicPr>
          <p:nvPr>
            <p:ph idx="1"/>
          </p:nvPr>
        </p:nvPicPr>
        <p:blipFill>
          <a:blip r:embed="rId2"/>
          <a:srcRect l="-7888" r="-7888"/>
          <a:stretch>
            <a:fillRect/>
          </a:stretch>
        </p:blipFill>
        <p:spPr>
          <a:xfrm>
            <a:off x="-402459" y="1295401"/>
            <a:ext cx="9698859" cy="5333999"/>
          </a:xfrm>
        </p:spPr>
      </p:pic>
      <p:sp>
        <p:nvSpPr>
          <p:cNvPr id="5" name="Oval 4"/>
          <p:cNvSpPr/>
          <p:nvPr/>
        </p:nvSpPr>
        <p:spPr bwMode="auto">
          <a:xfrm>
            <a:off x="710911" y="2286000"/>
            <a:ext cx="346364" cy="381000"/>
          </a:xfrm>
          <a:prstGeom prst="ellipse">
            <a:avLst/>
          </a:prstGeom>
          <a:solidFill>
            <a:schemeClr val="tx1"/>
          </a:solidFill>
          <a:ln w="12700" cap="flat" cmpd="sng" algn="ctr">
            <a:solidFill>
              <a:schemeClr val="tx1"/>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CA" sz="1600" b="0" i="0" u="none" strike="noStrike" cap="none" normalizeH="0" baseline="0" smtClean="0">
              <a:ln>
                <a:noFill/>
              </a:ln>
              <a:solidFill>
                <a:schemeClr val="tx1"/>
              </a:solidFill>
              <a:effectLst/>
              <a:latin typeface="Arial" charset="0"/>
            </a:endParaRPr>
          </a:p>
        </p:txBody>
      </p:sp>
      <p:cxnSp>
        <p:nvCxnSpPr>
          <p:cNvPr id="6" name="Straight Arrow Connector 5"/>
          <p:cNvCxnSpPr/>
          <p:nvPr/>
        </p:nvCxnSpPr>
        <p:spPr bwMode="auto">
          <a:xfrm>
            <a:off x="885825" y="2667000"/>
            <a:ext cx="0" cy="990600"/>
          </a:xfrm>
          <a:prstGeom prst="straightConnector1">
            <a:avLst/>
          </a:prstGeom>
          <a:solidFill>
            <a:schemeClr val="accent1"/>
          </a:solidFill>
          <a:ln w="12700" cap="flat" cmpd="sng" algn="ctr">
            <a:solidFill>
              <a:schemeClr val="tx1"/>
            </a:solidFill>
            <a:prstDash val="solid"/>
            <a:round/>
            <a:headEnd type="none" w="med" len="med"/>
            <a:tailEnd type="triangle"/>
          </a:ln>
          <a:effectLst/>
        </p:spPr>
      </p:cxnSp>
    </p:spTree>
    <p:extLst>
      <p:ext uri="{BB962C8B-B14F-4D97-AF65-F5344CB8AC3E}">
        <p14:creationId xmlns:p14="http://schemas.microsoft.com/office/powerpoint/2010/main" val="28675368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a:t>
            </a:r>
            <a:r>
              <a:rPr lang="en-US" dirty="0"/>
              <a:t>software evolution process</a:t>
            </a:r>
            <a:r>
              <a:rPr lang="en-GB" dirty="0" smtClean="0"/>
              <a:t> </a:t>
            </a:r>
            <a:endParaRPr lang="en-US" dirty="0"/>
          </a:p>
        </p:txBody>
      </p:sp>
      <p:pic>
        <p:nvPicPr>
          <p:cNvPr id="4" name="Content Placeholder 3" descr="9.4 EvolutionProcess.eps"/>
          <p:cNvPicPr>
            <a:picLocks noGrp="1" noChangeAspect="1"/>
          </p:cNvPicPr>
          <p:nvPr>
            <p:ph idx="1"/>
          </p:nvPr>
        </p:nvPicPr>
        <p:blipFill>
          <a:blip r:embed="rId2"/>
          <a:srcRect t="-50826" b="-50826"/>
          <a:stretch>
            <a:fillRect/>
          </a:stretch>
        </p:blipFill>
        <p:spPr>
          <a:xfrm>
            <a:off x="76200" y="1018847"/>
            <a:ext cx="9067800" cy="5381953"/>
          </a:xfrm>
        </p:spPr>
      </p:pic>
      <p:sp>
        <p:nvSpPr>
          <p:cNvPr id="3" name="Oval 2"/>
          <p:cNvSpPr/>
          <p:nvPr/>
        </p:nvSpPr>
        <p:spPr bwMode="auto">
          <a:xfrm>
            <a:off x="358486" y="1524000"/>
            <a:ext cx="346364" cy="381000"/>
          </a:xfrm>
          <a:prstGeom prst="ellipse">
            <a:avLst/>
          </a:prstGeom>
          <a:solidFill>
            <a:schemeClr val="tx1"/>
          </a:solidFill>
          <a:ln w="12700" cap="flat" cmpd="sng" algn="ctr">
            <a:solidFill>
              <a:schemeClr val="tx1"/>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CA" sz="1600" b="0" i="0" u="none" strike="noStrike" cap="none" normalizeH="0" baseline="0" smtClean="0">
              <a:ln>
                <a:noFill/>
              </a:ln>
              <a:solidFill>
                <a:schemeClr val="tx1"/>
              </a:solidFill>
              <a:effectLst/>
              <a:latin typeface="Arial" charset="0"/>
            </a:endParaRPr>
          </a:p>
        </p:txBody>
      </p:sp>
      <p:cxnSp>
        <p:nvCxnSpPr>
          <p:cNvPr id="6" name="Straight Arrow Connector 5"/>
          <p:cNvCxnSpPr/>
          <p:nvPr/>
        </p:nvCxnSpPr>
        <p:spPr bwMode="auto">
          <a:xfrm>
            <a:off x="533400" y="1905000"/>
            <a:ext cx="0" cy="990600"/>
          </a:xfrm>
          <a:prstGeom prst="straightConnector1">
            <a:avLst/>
          </a:prstGeom>
          <a:solidFill>
            <a:schemeClr val="accent1"/>
          </a:solidFill>
          <a:ln w="12700" cap="flat" cmpd="sng" algn="ctr">
            <a:solidFill>
              <a:schemeClr val="tx1"/>
            </a:solidFill>
            <a:prstDash val="solid"/>
            <a:round/>
            <a:headEnd type="none" w="med" len="med"/>
            <a:tailEnd type="triangle"/>
          </a:ln>
          <a:effectLst/>
        </p:spPr>
      </p:cxnSp>
    </p:spTree>
    <p:extLst>
      <p:ext uri="{BB962C8B-B14F-4D97-AF65-F5344CB8AC3E}">
        <p14:creationId xmlns:p14="http://schemas.microsoft.com/office/powerpoint/2010/main" val="40522191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Studying software </a:t>
            </a:r>
            <a:r>
              <a:rPr lang="en-US" dirty="0"/>
              <a:t>evolution</a:t>
            </a:r>
            <a:endParaRPr lang="en-CA" dirty="0"/>
          </a:p>
        </p:txBody>
      </p:sp>
      <p:sp>
        <p:nvSpPr>
          <p:cNvPr id="4" name="Content Placeholder 3"/>
          <p:cNvSpPr>
            <a:spLocks noGrp="1"/>
          </p:cNvSpPr>
          <p:nvPr>
            <p:ph idx="1"/>
          </p:nvPr>
        </p:nvSpPr>
        <p:spPr/>
        <p:txBody>
          <a:bodyPr/>
          <a:lstStyle/>
          <a:p>
            <a:r>
              <a:rPr lang="en-US" dirty="0" smtClean="0"/>
              <a:t>Evolution of the Unix code-base</a:t>
            </a:r>
            <a:endParaRPr lang="en-CA" dirty="0" smtClean="0"/>
          </a:p>
          <a:p>
            <a:r>
              <a:rPr lang="en-CA" dirty="0">
                <a:hlinkClick r:id="rId2"/>
              </a:rPr>
              <a:t>https://</a:t>
            </a:r>
            <a:r>
              <a:rPr lang="en-CA" dirty="0" smtClean="0">
                <a:hlinkClick r:id="rId2"/>
              </a:rPr>
              <a:t>www.youtube.com/watch?v=S7JB0mhrGCQ</a:t>
            </a:r>
            <a:r>
              <a:rPr lang="en-CA" dirty="0" smtClean="0"/>
              <a:t> </a:t>
            </a:r>
            <a:endParaRPr lang="en-CA" dirty="0"/>
          </a:p>
        </p:txBody>
      </p:sp>
      <p:pic>
        <p:nvPicPr>
          <p:cNvPr id="2" name="Picture 1"/>
          <p:cNvPicPr>
            <a:picLocks noChangeAspect="1"/>
          </p:cNvPicPr>
          <p:nvPr/>
        </p:nvPicPr>
        <p:blipFill>
          <a:blip r:embed="rId3"/>
          <a:stretch>
            <a:fillRect/>
          </a:stretch>
        </p:blipFill>
        <p:spPr>
          <a:xfrm>
            <a:off x="1752600" y="2296696"/>
            <a:ext cx="5438775" cy="4369774"/>
          </a:xfrm>
          <a:prstGeom prst="rect">
            <a:avLst/>
          </a:prstGeom>
        </p:spPr>
      </p:pic>
    </p:spTree>
    <p:extLst>
      <p:ext uri="{BB962C8B-B14F-4D97-AF65-F5344CB8AC3E}">
        <p14:creationId xmlns:p14="http://schemas.microsoft.com/office/powerpoint/2010/main" val="33891683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Studying software </a:t>
            </a:r>
            <a:r>
              <a:rPr lang="en-US" dirty="0"/>
              <a:t>evolution</a:t>
            </a:r>
            <a:endParaRPr lang="en-CA" dirty="0"/>
          </a:p>
        </p:txBody>
      </p:sp>
      <p:sp>
        <p:nvSpPr>
          <p:cNvPr id="4" name="Content Placeholder 3"/>
          <p:cNvSpPr>
            <a:spLocks noGrp="1"/>
          </p:cNvSpPr>
          <p:nvPr>
            <p:ph idx="1"/>
          </p:nvPr>
        </p:nvSpPr>
        <p:spPr>
          <a:xfrm>
            <a:off x="-76200" y="1066800"/>
            <a:ext cx="9296400" cy="5562600"/>
          </a:xfrm>
        </p:spPr>
        <p:txBody>
          <a:bodyPr/>
          <a:lstStyle/>
          <a:p>
            <a:pPr>
              <a:lnSpc>
                <a:spcPts val="1880"/>
              </a:lnSpc>
            </a:pPr>
            <a:r>
              <a:rPr lang="en-CA" sz="2400" dirty="0"/>
              <a:t>Seven hypotheses associated with the long-term evolution of C programming in the Unix OS</a:t>
            </a:r>
          </a:p>
          <a:p>
            <a:pPr lvl="1">
              <a:lnSpc>
                <a:spcPts val="1880"/>
              </a:lnSpc>
            </a:pPr>
            <a:r>
              <a:rPr lang="en-CA" sz="2000" dirty="0" smtClean="0"/>
              <a:t>H1</a:t>
            </a:r>
            <a:r>
              <a:rPr lang="en-CA" sz="2000" dirty="0"/>
              <a:t>: Programming practices reflect technology affordances</a:t>
            </a:r>
          </a:p>
          <a:p>
            <a:pPr lvl="1">
              <a:lnSpc>
                <a:spcPts val="1880"/>
              </a:lnSpc>
            </a:pPr>
            <a:r>
              <a:rPr lang="en-CA" sz="2000" dirty="0"/>
              <a:t>H2: Modularity increases with code size</a:t>
            </a:r>
          </a:p>
          <a:p>
            <a:pPr lvl="1">
              <a:lnSpc>
                <a:spcPts val="1880"/>
              </a:lnSpc>
            </a:pPr>
            <a:r>
              <a:rPr lang="en-CA" sz="2000" dirty="0"/>
              <a:t>H3: New language features are increasingly used to saturation point</a:t>
            </a:r>
          </a:p>
          <a:p>
            <a:pPr lvl="1">
              <a:lnSpc>
                <a:spcPts val="1880"/>
              </a:lnSpc>
            </a:pPr>
            <a:r>
              <a:rPr lang="en-CA" sz="2000" dirty="0"/>
              <a:t>H4: Programmers trust the compiler for register allocation</a:t>
            </a:r>
          </a:p>
          <a:p>
            <a:pPr lvl="1">
              <a:lnSpc>
                <a:spcPts val="1880"/>
              </a:lnSpc>
            </a:pPr>
            <a:r>
              <a:rPr lang="en-CA" sz="2000" dirty="0"/>
              <a:t>H5: Code formatting practices converge to a common standard</a:t>
            </a:r>
          </a:p>
          <a:p>
            <a:pPr lvl="1">
              <a:lnSpc>
                <a:spcPts val="1880"/>
              </a:lnSpc>
            </a:pPr>
            <a:r>
              <a:rPr lang="en-CA" sz="2000" dirty="0"/>
              <a:t>H6: Software complexity evolution follows self correction feedback mechanisms</a:t>
            </a:r>
          </a:p>
          <a:p>
            <a:pPr lvl="1">
              <a:lnSpc>
                <a:spcPts val="1880"/>
              </a:lnSpc>
            </a:pPr>
            <a:r>
              <a:rPr lang="en-CA" sz="2000" dirty="0"/>
              <a:t>H7: Code readability increases</a:t>
            </a:r>
            <a:endParaRPr lang="en-CA" sz="2000" dirty="0" smtClean="0"/>
          </a:p>
        </p:txBody>
      </p:sp>
      <p:pic>
        <p:nvPicPr>
          <p:cNvPr id="5" name="Picture 4"/>
          <p:cNvPicPr>
            <a:picLocks noChangeAspect="1"/>
          </p:cNvPicPr>
          <p:nvPr/>
        </p:nvPicPr>
        <p:blipFill>
          <a:blip r:embed="rId2"/>
          <a:stretch>
            <a:fillRect/>
          </a:stretch>
        </p:blipFill>
        <p:spPr>
          <a:xfrm>
            <a:off x="1010868" y="4267200"/>
            <a:ext cx="6923457" cy="2514600"/>
          </a:xfrm>
          <a:prstGeom prst="rect">
            <a:avLst/>
          </a:prstGeom>
          <a:ln>
            <a:solidFill>
              <a:schemeClr val="accent1"/>
            </a:solidFill>
          </a:ln>
        </p:spPr>
      </p:pic>
    </p:spTree>
    <p:extLst>
      <p:ext uri="{BB962C8B-B14F-4D97-AF65-F5344CB8AC3E}">
        <p14:creationId xmlns:p14="http://schemas.microsoft.com/office/powerpoint/2010/main" val="61840775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Unix versions</a:t>
            </a:r>
            <a:endParaRPr lang="en-CA" dirty="0"/>
          </a:p>
        </p:txBody>
      </p:sp>
      <p:pic>
        <p:nvPicPr>
          <p:cNvPr id="5" name="Picture 4"/>
          <p:cNvPicPr>
            <a:picLocks noChangeAspect="1"/>
          </p:cNvPicPr>
          <p:nvPr/>
        </p:nvPicPr>
        <p:blipFill>
          <a:blip r:embed="rId2"/>
          <a:stretch>
            <a:fillRect/>
          </a:stretch>
        </p:blipFill>
        <p:spPr>
          <a:xfrm>
            <a:off x="5657850" y="76200"/>
            <a:ext cx="3409950" cy="1238494"/>
          </a:xfrm>
          <a:prstGeom prst="rect">
            <a:avLst/>
          </a:prstGeom>
          <a:ln>
            <a:solidFill>
              <a:schemeClr val="accent1"/>
            </a:solidFill>
          </a:ln>
        </p:spPr>
      </p:pic>
      <p:pic>
        <p:nvPicPr>
          <p:cNvPr id="6" name="Picture 5"/>
          <p:cNvPicPr>
            <a:picLocks noChangeAspect="1"/>
          </p:cNvPicPr>
          <p:nvPr/>
        </p:nvPicPr>
        <p:blipFill>
          <a:blip r:embed="rId3"/>
          <a:stretch>
            <a:fillRect/>
          </a:stretch>
        </p:blipFill>
        <p:spPr>
          <a:xfrm>
            <a:off x="809625" y="1362388"/>
            <a:ext cx="7267575" cy="5409887"/>
          </a:xfrm>
          <a:prstGeom prst="rect">
            <a:avLst/>
          </a:prstGeom>
        </p:spPr>
      </p:pic>
      <p:sp>
        <p:nvSpPr>
          <p:cNvPr id="7" name="Rounded Rectangle 6"/>
          <p:cNvSpPr/>
          <p:nvPr/>
        </p:nvSpPr>
        <p:spPr>
          <a:xfrm>
            <a:off x="914400" y="1700429"/>
            <a:ext cx="3219450" cy="480579"/>
          </a:xfrm>
          <a:prstGeom prst="roundRect">
            <a:avLst/>
          </a:prstGeom>
          <a:noFill/>
          <a:ln w="38100">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tr-TR">
              <a:solidFill>
                <a:srgbClr val="0070C0"/>
              </a:solidFill>
            </a:endParaRPr>
          </a:p>
        </p:txBody>
      </p:sp>
      <p:sp>
        <p:nvSpPr>
          <p:cNvPr id="8" name="Rounded Rectangle 7"/>
          <p:cNvSpPr/>
          <p:nvPr/>
        </p:nvSpPr>
        <p:spPr>
          <a:xfrm>
            <a:off x="5943600" y="6365082"/>
            <a:ext cx="2009775" cy="407194"/>
          </a:xfrm>
          <a:prstGeom prst="roundRect">
            <a:avLst/>
          </a:prstGeom>
          <a:noFill/>
          <a:ln w="38100">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tr-TR">
              <a:solidFill>
                <a:srgbClr val="0070C0"/>
              </a:solidFill>
            </a:endParaRPr>
          </a:p>
        </p:txBody>
      </p:sp>
    </p:spTree>
    <p:extLst>
      <p:ext uri="{BB962C8B-B14F-4D97-AF65-F5344CB8AC3E}">
        <p14:creationId xmlns:p14="http://schemas.microsoft.com/office/powerpoint/2010/main" val="12122282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Chapter 9 – Software Evolution</a:t>
            </a:r>
            <a:endParaRPr lang="en-US" dirty="0"/>
          </a:p>
        </p:txBody>
      </p:sp>
    </p:spTree>
    <p:extLst>
      <p:ext uri="{BB962C8B-B14F-4D97-AF65-F5344CB8AC3E}">
        <p14:creationId xmlns:p14="http://schemas.microsoft.com/office/powerpoint/2010/main" val="270407473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Studying software </a:t>
            </a:r>
            <a:r>
              <a:rPr lang="en-US" dirty="0"/>
              <a:t>evolution</a:t>
            </a:r>
            <a:endParaRPr lang="en-CA" dirty="0"/>
          </a:p>
        </p:txBody>
      </p:sp>
      <p:sp>
        <p:nvSpPr>
          <p:cNvPr id="4" name="Content Placeholder 3"/>
          <p:cNvSpPr>
            <a:spLocks noGrp="1"/>
          </p:cNvSpPr>
          <p:nvPr>
            <p:ph idx="1"/>
          </p:nvPr>
        </p:nvSpPr>
        <p:spPr/>
        <p:txBody>
          <a:bodyPr/>
          <a:lstStyle/>
          <a:p>
            <a:r>
              <a:rPr lang="en-CA" dirty="0"/>
              <a:t>Visualizing the commit history of the Eclipse IDE </a:t>
            </a:r>
            <a:r>
              <a:rPr lang="en-CA" dirty="0" smtClean="0"/>
              <a:t>project</a:t>
            </a:r>
          </a:p>
          <a:p>
            <a:r>
              <a:rPr lang="en-CA" dirty="0">
                <a:hlinkClick r:id="rId2"/>
              </a:rPr>
              <a:t>https://</a:t>
            </a:r>
            <a:r>
              <a:rPr lang="en-CA" dirty="0" smtClean="0">
                <a:hlinkClick r:id="rId2"/>
              </a:rPr>
              <a:t>vimeo.com/1130828</a:t>
            </a:r>
            <a:r>
              <a:rPr lang="en-CA" dirty="0" smtClean="0"/>
              <a:t> </a:t>
            </a:r>
            <a:endParaRPr lang="en-CA" dirty="0"/>
          </a:p>
        </p:txBody>
      </p:sp>
      <p:pic>
        <p:nvPicPr>
          <p:cNvPr id="5" name="Picture 4"/>
          <p:cNvPicPr>
            <a:picLocks noChangeAspect="1"/>
          </p:cNvPicPr>
          <p:nvPr/>
        </p:nvPicPr>
        <p:blipFill>
          <a:blip r:embed="rId3"/>
          <a:stretch>
            <a:fillRect/>
          </a:stretch>
        </p:blipFill>
        <p:spPr>
          <a:xfrm>
            <a:off x="2057400" y="2286000"/>
            <a:ext cx="4563321" cy="4495800"/>
          </a:xfrm>
          <a:prstGeom prst="rect">
            <a:avLst/>
          </a:prstGeom>
        </p:spPr>
      </p:pic>
    </p:spTree>
    <p:extLst>
      <p:ext uri="{BB962C8B-B14F-4D97-AF65-F5344CB8AC3E}">
        <p14:creationId xmlns:p14="http://schemas.microsoft.com/office/powerpoint/2010/main" val="238879024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Studying software </a:t>
            </a:r>
            <a:r>
              <a:rPr lang="en-US" dirty="0"/>
              <a:t>evolution</a:t>
            </a:r>
            <a:endParaRPr lang="en-CA" dirty="0"/>
          </a:p>
        </p:txBody>
      </p:sp>
      <p:sp>
        <p:nvSpPr>
          <p:cNvPr id="4" name="Content Placeholder 3"/>
          <p:cNvSpPr>
            <a:spLocks noGrp="1"/>
          </p:cNvSpPr>
          <p:nvPr>
            <p:ph idx="1"/>
          </p:nvPr>
        </p:nvSpPr>
        <p:spPr>
          <a:xfrm>
            <a:off x="152400" y="990600"/>
            <a:ext cx="8839200" cy="5562600"/>
          </a:xfrm>
        </p:spPr>
        <p:txBody>
          <a:bodyPr/>
          <a:lstStyle/>
          <a:p>
            <a:r>
              <a:rPr lang="en-CA" sz="2400" dirty="0"/>
              <a:t>At each </a:t>
            </a:r>
            <a:r>
              <a:rPr lang="en-CA" sz="2400" dirty="0" err="1"/>
              <a:t>timestep</a:t>
            </a:r>
            <a:r>
              <a:rPr lang="en-CA" sz="2400" dirty="0"/>
              <a:t> (usually a month) developers are clustered by the files they modify. A histogram at the bottom shows the volume and type of file committed</a:t>
            </a:r>
            <a:r>
              <a:rPr lang="en-CA" sz="2400" dirty="0" smtClean="0"/>
              <a:t>.</a:t>
            </a:r>
          </a:p>
          <a:p>
            <a:r>
              <a:rPr lang="en-CA" sz="2000" b="1" dirty="0">
                <a:hlinkClick r:id="rId2"/>
              </a:rPr>
              <a:t>http://www.michaelogawa.com/research/storylines</a:t>
            </a:r>
            <a:r>
              <a:rPr lang="en-CA" sz="2000" b="1" dirty="0" smtClean="0">
                <a:hlinkClick r:id="rId2"/>
              </a:rPr>
              <a:t>/</a:t>
            </a:r>
            <a:r>
              <a:rPr lang="en-CA" sz="2000" b="1" dirty="0" smtClean="0"/>
              <a:t>  </a:t>
            </a:r>
          </a:p>
        </p:txBody>
      </p:sp>
      <p:pic>
        <p:nvPicPr>
          <p:cNvPr id="2" name="Picture 1"/>
          <p:cNvPicPr>
            <a:picLocks noChangeAspect="1"/>
          </p:cNvPicPr>
          <p:nvPr/>
        </p:nvPicPr>
        <p:blipFill>
          <a:blip r:embed="rId3"/>
          <a:stretch>
            <a:fillRect/>
          </a:stretch>
        </p:blipFill>
        <p:spPr>
          <a:xfrm>
            <a:off x="152400" y="2743200"/>
            <a:ext cx="8895841" cy="3962400"/>
          </a:xfrm>
          <a:prstGeom prst="rect">
            <a:avLst/>
          </a:prstGeom>
        </p:spPr>
      </p:pic>
    </p:spTree>
    <p:extLst>
      <p:ext uri="{BB962C8B-B14F-4D97-AF65-F5344CB8AC3E}">
        <p14:creationId xmlns:p14="http://schemas.microsoft.com/office/powerpoint/2010/main" val="22569161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Studying software </a:t>
            </a:r>
            <a:r>
              <a:rPr lang="en-US" dirty="0"/>
              <a:t>evolution</a:t>
            </a:r>
            <a:endParaRPr lang="en-CA" dirty="0"/>
          </a:p>
        </p:txBody>
      </p:sp>
      <p:sp>
        <p:nvSpPr>
          <p:cNvPr id="4" name="Content Placeholder 3"/>
          <p:cNvSpPr>
            <a:spLocks noGrp="1"/>
          </p:cNvSpPr>
          <p:nvPr>
            <p:ph idx="1"/>
          </p:nvPr>
        </p:nvSpPr>
        <p:spPr/>
        <p:txBody>
          <a:bodyPr/>
          <a:lstStyle/>
          <a:p>
            <a:r>
              <a:rPr lang="en-CA" sz="2000" dirty="0" smtClean="0"/>
              <a:t>For one single SW engineer:</a:t>
            </a:r>
          </a:p>
        </p:txBody>
      </p:sp>
      <p:pic>
        <p:nvPicPr>
          <p:cNvPr id="5" name="Picture 4"/>
          <p:cNvPicPr>
            <a:picLocks noChangeAspect="1"/>
          </p:cNvPicPr>
          <p:nvPr/>
        </p:nvPicPr>
        <p:blipFill>
          <a:blip r:embed="rId2"/>
          <a:stretch>
            <a:fillRect/>
          </a:stretch>
        </p:blipFill>
        <p:spPr>
          <a:xfrm>
            <a:off x="304800" y="1637068"/>
            <a:ext cx="8407855" cy="5144732"/>
          </a:xfrm>
          <a:prstGeom prst="rect">
            <a:avLst/>
          </a:prstGeom>
        </p:spPr>
      </p:pic>
    </p:spTree>
    <p:extLst>
      <p:ext uri="{BB962C8B-B14F-4D97-AF65-F5344CB8AC3E}">
        <p14:creationId xmlns:p14="http://schemas.microsoft.com/office/powerpoint/2010/main" val="16969054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Change </a:t>
            </a:r>
            <a:r>
              <a:rPr lang="en-US" dirty="0"/>
              <a:t>implementation</a:t>
            </a:r>
            <a:r>
              <a:rPr lang="en-GB" dirty="0" smtClean="0"/>
              <a:t> </a:t>
            </a:r>
            <a:endParaRPr lang="en-US" dirty="0"/>
          </a:p>
        </p:txBody>
      </p:sp>
      <p:pic>
        <p:nvPicPr>
          <p:cNvPr id="4" name="Content Placeholder 3" descr="9.5 ChangeImplement.eps"/>
          <p:cNvPicPr>
            <a:picLocks noGrp="1" noChangeAspect="1"/>
          </p:cNvPicPr>
          <p:nvPr>
            <p:ph idx="1"/>
          </p:nvPr>
        </p:nvPicPr>
        <p:blipFill>
          <a:blip r:embed="rId2"/>
          <a:srcRect t="-116672" b="-116672"/>
          <a:stretch>
            <a:fillRect/>
          </a:stretch>
        </p:blipFill>
        <p:spPr>
          <a:xfrm>
            <a:off x="152400" y="929980"/>
            <a:ext cx="8839200" cy="4861220"/>
          </a:xfrm>
        </p:spPr>
      </p:pic>
    </p:spTree>
    <p:extLst>
      <p:ext uri="{BB962C8B-B14F-4D97-AF65-F5344CB8AC3E}">
        <p14:creationId xmlns:p14="http://schemas.microsoft.com/office/powerpoint/2010/main" val="36067159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Change implementation</a:t>
            </a:r>
            <a:endParaRPr lang="en-US" dirty="0"/>
          </a:p>
        </p:txBody>
      </p:sp>
      <p:sp>
        <p:nvSpPr>
          <p:cNvPr id="3" name="Content Placeholder 2"/>
          <p:cNvSpPr>
            <a:spLocks noGrp="1"/>
          </p:cNvSpPr>
          <p:nvPr>
            <p:ph idx="1"/>
          </p:nvPr>
        </p:nvSpPr>
        <p:spPr/>
        <p:txBody>
          <a:bodyPr/>
          <a:lstStyle/>
          <a:p>
            <a:r>
              <a:rPr lang="en-US" dirty="0" smtClean="0">
                <a:latin typeface="Avenir Book"/>
                <a:cs typeface="Avenir Book"/>
              </a:rPr>
              <a:t>Iteration of the development process where revisions to system are designed, implemented and tested.</a:t>
            </a:r>
          </a:p>
          <a:p>
            <a:r>
              <a:rPr lang="en-US" dirty="0" smtClean="0">
                <a:latin typeface="Avenir Book"/>
                <a:cs typeface="Avenir Book"/>
              </a:rPr>
              <a:t>A critical difference is that the first stage of change implementation may involve </a:t>
            </a:r>
            <a:r>
              <a:rPr lang="en-US" u="sng" dirty="0" smtClean="0">
                <a:latin typeface="Avenir Book"/>
                <a:cs typeface="Avenir Book"/>
              </a:rPr>
              <a:t>program understanding</a:t>
            </a:r>
            <a:r>
              <a:rPr lang="en-US" dirty="0" smtClean="0">
                <a:latin typeface="Avenir Book"/>
                <a:cs typeface="Avenir Book"/>
              </a:rPr>
              <a:t>, especially if the original system developers are not responsible for </a:t>
            </a:r>
            <a:r>
              <a:rPr lang="en-US" dirty="0" smtClean="0">
                <a:latin typeface="Avenir Book"/>
                <a:cs typeface="Avenir Book"/>
              </a:rPr>
              <a:t>the </a:t>
            </a:r>
            <a:r>
              <a:rPr lang="en-US" dirty="0" smtClean="0">
                <a:latin typeface="Avenir Book"/>
                <a:cs typeface="Avenir Book"/>
              </a:rPr>
              <a:t>change implementation. </a:t>
            </a:r>
          </a:p>
          <a:p>
            <a:pPr lvl="1"/>
            <a:r>
              <a:rPr lang="en-US" dirty="0" smtClean="0">
                <a:latin typeface="Avenir Book"/>
                <a:cs typeface="Avenir Book"/>
              </a:rPr>
              <a:t>During the program understanding phase, you have to understand how the program is structured, how it delivers functionality and how the proposed change might affect the program. </a:t>
            </a:r>
          </a:p>
          <a:p>
            <a:endParaRPr lang="en-US" dirty="0">
              <a:latin typeface="Avenir Book"/>
              <a:cs typeface="Avenir Book"/>
            </a:endParaRPr>
          </a:p>
        </p:txBody>
      </p:sp>
    </p:spTree>
    <p:extLst>
      <p:ext uri="{BB962C8B-B14F-4D97-AF65-F5344CB8AC3E}">
        <p14:creationId xmlns:p14="http://schemas.microsoft.com/office/powerpoint/2010/main" val="15005089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p:cNvSpPr>
            <a:spLocks noGrp="1" noChangeArrowheads="1"/>
          </p:cNvSpPr>
          <p:nvPr>
            <p:ph type="title"/>
          </p:nvPr>
        </p:nvSpPr>
        <p:spPr/>
        <p:txBody>
          <a:bodyPr/>
          <a:lstStyle/>
          <a:p>
            <a:r>
              <a:rPr lang="en-US"/>
              <a:t>Urgent change requests</a:t>
            </a:r>
          </a:p>
        </p:txBody>
      </p:sp>
      <p:sp>
        <p:nvSpPr>
          <p:cNvPr id="104451" name="Rectangle 3"/>
          <p:cNvSpPr>
            <a:spLocks noGrp="1" noChangeArrowheads="1"/>
          </p:cNvSpPr>
          <p:nvPr>
            <p:ph type="body" idx="1"/>
          </p:nvPr>
        </p:nvSpPr>
        <p:spPr/>
        <p:txBody>
          <a:bodyPr/>
          <a:lstStyle/>
          <a:p>
            <a:r>
              <a:rPr lang="en-US" dirty="0">
                <a:latin typeface="Avenir Book"/>
                <a:cs typeface="Avenir Book"/>
              </a:rPr>
              <a:t>Urgent changes may have to be implemented without going through all stages of the software engineering </a:t>
            </a:r>
            <a:r>
              <a:rPr lang="en-US" dirty="0" smtClean="0">
                <a:latin typeface="Avenir Book"/>
                <a:cs typeface="Avenir Book"/>
              </a:rPr>
              <a:t>process.</a:t>
            </a:r>
            <a:endParaRPr lang="en-US" dirty="0">
              <a:latin typeface="Avenir Book"/>
              <a:cs typeface="Avenir Book"/>
            </a:endParaRPr>
          </a:p>
          <a:p>
            <a:pPr lvl="1"/>
            <a:r>
              <a:rPr lang="en-US" dirty="0">
                <a:latin typeface="Avenir Book"/>
                <a:cs typeface="Avenir Book"/>
              </a:rPr>
              <a:t>If a serious system fault has to be </a:t>
            </a:r>
            <a:r>
              <a:rPr lang="en-US" dirty="0" smtClean="0">
                <a:latin typeface="Avenir Book"/>
                <a:cs typeface="Avenir Book"/>
              </a:rPr>
              <a:t>repaired to allow normal operation to continue;</a:t>
            </a:r>
            <a:endParaRPr lang="en-US" dirty="0">
              <a:latin typeface="Avenir Book"/>
              <a:cs typeface="Avenir Book"/>
            </a:endParaRPr>
          </a:p>
          <a:p>
            <a:pPr lvl="1"/>
            <a:r>
              <a:rPr lang="en-US" dirty="0">
                <a:latin typeface="Avenir Book"/>
                <a:cs typeface="Avenir Book"/>
              </a:rPr>
              <a:t>If changes to the system’s environment (e.g. an OS upgrade) have unexpected effects;</a:t>
            </a:r>
          </a:p>
          <a:p>
            <a:pPr lvl="1"/>
            <a:r>
              <a:rPr lang="en-US" dirty="0">
                <a:latin typeface="Avenir Book"/>
                <a:cs typeface="Avenir Book"/>
              </a:rPr>
              <a:t>If there are business changes that require a very rapid response (e.g. the release of a competing product)</a:t>
            </a:r>
            <a:r>
              <a:rPr lang="en-US" dirty="0" smtClean="0">
                <a:latin typeface="Avenir Book"/>
                <a:cs typeface="Avenir Book"/>
              </a:rPr>
              <a:t>.</a:t>
            </a:r>
            <a:endParaRPr lang="en-US" dirty="0">
              <a:latin typeface="Avenir Book"/>
              <a:cs typeface="Avenir Book"/>
            </a:endParaRPr>
          </a:p>
        </p:txBody>
      </p:sp>
      <p:pic>
        <p:nvPicPr>
          <p:cNvPr id="8" name="Content Placeholder 3" descr="9.6 EmergencyRepair.eps"/>
          <p:cNvPicPr>
            <a:picLocks noChangeAspect="1"/>
          </p:cNvPicPr>
          <p:nvPr/>
        </p:nvPicPr>
        <p:blipFill>
          <a:blip r:embed="rId2"/>
          <a:srcRect t="-212562" b="-212562"/>
          <a:stretch>
            <a:fillRect/>
          </a:stretch>
        </p:blipFill>
        <p:spPr bwMode="auto">
          <a:xfrm>
            <a:off x="276170" y="3409771"/>
            <a:ext cx="8486830" cy="466742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pic>
      <p:sp>
        <p:nvSpPr>
          <p:cNvPr id="2" name="TextBox 1"/>
          <p:cNvSpPr txBox="1"/>
          <p:nvPr/>
        </p:nvSpPr>
        <p:spPr>
          <a:xfrm>
            <a:off x="2895600" y="6248400"/>
            <a:ext cx="2716108" cy="338554"/>
          </a:xfrm>
          <a:prstGeom prst="rect">
            <a:avLst/>
          </a:prstGeom>
          <a:noFill/>
        </p:spPr>
        <p:txBody>
          <a:bodyPr wrap="none" rtlCol="0">
            <a:spAutoFit/>
          </a:bodyPr>
          <a:lstStyle/>
          <a:p>
            <a:r>
              <a:rPr lang="en-US" dirty="0" smtClean="0"/>
              <a:t>(Emergency repair process)</a:t>
            </a:r>
            <a:endParaRPr lang="en-US" dirty="0"/>
          </a:p>
        </p:txBody>
      </p:sp>
    </p:spTree>
    <p:extLst>
      <p:ext uri="{BB962C8B-B14F-4D97-AF65-F5344CB8AC3E}">
        <p14:creationId xmlns:p14="http://schemas.microsoft.com/office/powerpoint/2010/main" val="30713570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Agile methods and evolution</a:t>
            </a:r>
            <a:endParaRPr lang="en-US" dirty="0"/>
          </a:p>
        </p:txBody>
      </p:sp>
      <p:sp>
        <p:nvSpPr>
          <p:cNvPr id="3" name="Content Placeholder 2"/>
          <p:cNvSpPr>
            <a:spLocks noGrp="1"/>
          </p:cNvSpPr>
          <p:nvPr>
            <p:ph idx="1"/>
          </p:nvPr>
        </p:nvSpPr>
        <p:spPr/>
        <p:txBody>
          <a:bodyPr/>
          <a:lstStyle/>
          <a:p>
            <a:r>
              <a:rPr lang="en-US" dirty="0" smtClean="0">
                <a:latin typeface="Avenir Book"/>
                <a:cs typeface="Avenir Book"/>
              </a:rPr>
              <a:t>Agile methods are based on </a:t>
            </a:r>
            <a:r>
              <a:rPr lang="en-US" u="sng" dirty="0" smtClean="0">
                <a:latin typeface="Avenir Book"/>
                <a:cs typeface="Avenir Book"/>
              </a:rPr>
              <a:t>incremental development</a:t>
            </a:r>
            <a:r>
              <a:rPr lang="en-US" dirty="0" smtClean="0">
                <a:latin typeface="Avenir Book"/>
                <a:cs typeface="Avenir Book"/>
              </a:rPr>
              <a:t> so the transition from development to evolution is a seamless one.</a:t>
            </a:r>
          </a:p>
          <a:p>
            <a:pPr lvl="1"/>
            <a:r>
              <a:rPr lang="en-US" dirty="0" smtClean="0">
                <a:latin typeface="Avenir Book"/>
                <a:cs typeface="Avenir Book"/>
              </a:rPr>
              <a:t>Evolution is simply a continuation of the development process based on frequent system releases.</a:t>
            </a:r>
          </a:p>
          <a:p>
            <a:r>
              <a:rPr lang="en-US" u="sng" dirty="0" smtClean="0">
                <a:latin typeface="Avenir Book"/>
                <a:cs typeface="Avenir Book"/>
              </a:rPr>
              <a:t>Automated regression testing</a:t>
            </a:r>
            <a:r>
              <a:rPr lang="en-US" dirty="0" smtClean="0">
                <a:latin typeface="Avenir Book"/>
                <a:cs typeface="Avenir Book"/>
              </a:rPr>
              <a:t> is particularly valuable when changes are made to a system.</a:t>
            </a:r>
          </a:p>
          <a:p>
            <a:r>
              <a:rPr lang="en-US" dirty="0" smtClean="0">
                <a:latin typeface="Avenir Book"/>
                <a:cs typeface="Avenir Book"/>
              </a:rPr>
              <a:t>Changes may be expressed as additional user stories.</a:t>
            </a:r>
            <a:endParaRPr lang="en-US" dirty="0">
              <a:latin typeface="Avenir Book"/>
              <a:cs typeface="Avenir Book"/>
            </a:endParaRPr>
          </a:p>
        </p:txBody>
      </p:sp>
    </p:spTree>
    <p:extLst>
      <p:ext uri="{BB962C8B-B14F-4D97-AF65-F5344CB8AC3E}">
        <p14:creationId xmlns:p14="http://schemas.microsoft.com/office/powerpoint/2010/main" val="266895494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“Handover” problems</a:t>
            </a:r>
            <a:endParaRPr lang="en-US" dirty="0"/>
          </a:p>
        </p:txBody>
      </p:sp>
      <p:sp>
        <p:nvSpPr>
          <p:cNvPr id="3" name="Content Placeholder 2"/>
          <p:cNvSpPr>
            <a:spLocks noGrp="1"/>
          </p:cNvSpPr>
          <p:nvPr>
            <p:ph idx="1"/>
          </p:nvPr>
        </p:nvSpPr>
        <p:spPr/>
        <p:txBody>
          <a:bodyPr/>
          <a:lstStyle/>
          <a:p>
            <a:r>
              <a:rPr lang="en-US" dirty="0" smtClean="0">
                <a:latin typeface="Avenir Book"/>
                <a:cs typeface="Avenir Book"/>
              </a:rPr>
              <a:t>Development team have used an </a:t>
            </a:r>
            <a:r>
              <a:rPr lang="en-US" u="sng" dirty="0" smtClean="0">
                <a:latin typeface="Avenir Book"/>
                <a:cs typeface="Avenir Book"/>
              </a:rPr>
              <a:t>agile approach</a:t>
            </a:r>
            <a:r>
              <a:rPr lang="en-US" dirty="0" smtClean="0">
                <a:latin typeface="Avenir Book"/>
                <a:cs typeface="Avenir Book"/>
              </a:rPr>
              <a:t> but the evolution team prefer a </a:t>
            </a:r>
            <a:r>
              <a:rPr lang="en-US" u="sng" dirty="0" smtClean="0">
                <a:latin typeface="Avenir Book"/>
                <a:cs typeface="Avenir Book"/>
              </a:rPr>
              <a:t>plan-based approach</a:t>
            </a:r>
            <a:r>
              <a:rPr lang="en-US" dirty="0" smtClean="0">
                <a:latin typeface="Avenir Book"/>
                <a:cs typeface="Avenir Book"/>
              </a:rPr>
              <a:t>. </a:t>
            </a:r>
          </a:p>
          <a:p>
            <a:pPr lvl="1"/>
            <a:r>
              <a:rPr lang="en-US" dirty="0" smtClean="0">
                <a:latin typeface="Avenir Book"/>
                <a:cs typeface="Avenir Book"/>
              </a:rPr>
              <a:t>The evolution team may expect </a:t>
            </a:r>
            <a:r>
              <a:rPr lang="en-US" u="sng" dirty="0" smtClean="0">
                <a:latin typeface="Avenir Book"/>
                <a:cs typeface="Avenir Book"/>
              </a:rPr>
              <a:t>detailed documentation</a:t>
            </a:r>
            <a:r>
              <a:rPr lang="en-US" dirty="0" smtClean="0">
                <a:latin typeface="Avenir Book"/>
                <a:cs typeface="Avenir Book"/>
              </a:rPr>
              <a:t> to support evolution and this is not produced in agile processes. </a:t>
            </a:r>
            <a:endParaRPr lang="en-GB" dirty="0" smtClean="0">
              <a:latin typeface="Avenir Book"/>
              <a:cs typeface="Avenir Book"/>
            </a:endParaRPr>
          </a:p>
          <a:p>
            <a:endParaRPr lang="en-US" dirty="0" smtClean="0">
              <a:latin typeface="Avenir Book"/>
              <a:cs typeface="Avenir Book"/>
            </a:endParaRPr>
          </a:p>
          <a:p>
            <a:r>
              <a:rPr lang="en-US" dirty="0" smtClean="0">
                <a:latin typeface="Avenir Book"/>
                <a:cs typeface="Avenir Book"/>
              </a:rPr>
              <a:t>A </a:t>
            </a:r>
            <a:r>
              <a:rPr lang="en-US" u="sng" dirty="0" smtClean="0">
                <a:latin typeface="Avenir Book"/>
                <a:cs typeface="Avenir Book"/>
              </a:rPr>
              <a:t>plan-based approach</a:t>
            </a:r>
            <a:r>
              <a:rPr lang="en-US" dirty="0" smtClean="0">
                <a:latin typeface="Avenir Book"/>
                <a:cs typeface="Avenir Book"/>
              </a:rPr>
              <a:t> has been used for development but the evolution team prefer to use </a:t>
            </a:r>
            <a:r>
              <a:rPr lang="en-US" u="sng" dirty="0" smtClean="0">
                <a:latin typeface="Avenir Book"/>
                <a:cs typeface="Avenir Book"/>
              </a:rPr>
              <a:t>agile methods</a:t>
            </a:r>
            <a:r>
              <a:rPr lang="en-US" dirty="0" smtClean="0">
                <a:latin typeface="Avenir Book"/>
                <a:cs typeface="Avenir Book"/>
              </a:rPr>
              <a:t>. </a:t>
            </a:r>
          </a:p>
          <a:p>
            <a:pPr lvl="1"/>
            <a:r>
              <a:rPr lang="en-US" dirty="0" smtClean="0">
                <a:latin typeface="Avenir Book"/>
                <a:cs typeface="Avenir Book"/>
              </a:rPr>
              <a:t>The evolution team may have to start from scratch developing </a:t>
            </a:r>
            <a:r>
              <a:rPr lang="en-US" u="sng" dirty="0" smtClean="0">
                <a:latin typeface="Avenir Book"/>
                <a:cs typeface="Avenir Book"/>
              </a:rPr>
              <a:t>automated tests</a:t>
            </a:r>
            <a:r>
              <a:rPr lang="en-US" dirty="0" smtClean="0">
                <a:latin typeface="Avenir Book"/>
                <a:cs typeface="Avenir Book"/>
              </a:rPr>
              <a:t> and the code in the system may not have been </a:t>
            </a:r>
            <a:r>
              <a:rPr lang="en-US" u="sng" dirty="0" err="1" smtClean="0">
                <a:latin typeface="Avenir Book"/>
                <a:cs typeface="Avenir Book"/>
              </a:rPr>
              <a:t>refactored</a:t>
            </a:r>
            <a:r>
              <a:rPr lang="en-US" dirty="0" smtClean="0">
                <a:latin typeface="Avenir Book"/>
                <a:cs typeface="Avenir Book"/>
              </a:rPr>
              <a:t> and simplified as is expected in agile development.  </a:t>
            </a:r>
            <a:endParaRPr lang="en-GB" dirty="0" smtClean="0">
              <a:latin typeface="Avenir Book"/>
              <a:cs typeface="Avenir Book"/>
            </a:endParaRPr>
          </a:p>
          <a:p>
            <a:endParaRPr lang="en-US" dirty="0">
              <a:latin typeface="Avenir Book"/>
              <a:cs typeface="Avenir Book"/>
            </a:endParaRPr>
          </a:p>
        </p:txBody>
      </p:sp>
    </p:spTree>
    <p:extLst>
      <p:ext uri="{BB962C8B-B14F-4D97-AF65-F5344CB8AC3E}">
        <p14:creationId xmlns:p14="http://schemas.microsoft.com/office/powerpoint/2010/main" val="29348249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Topics covered</a:t>
            </a:r>
            <a:endParaRPr lang="en-US" dirty="0"/>
          </a:p>
        </p:txBody>
      </p:sp>
      <p:sp>
        <p:nvSpPr>
          <p:cNvPr id="3" name="Content Placeholder 2"/>
          <p:cNvSpPr>
            <a:spLocks noGrp="1"/>
          </p:cNvSpPr>
          <p:nvPr>
            <p:ph idx="1"/>
          </p:nvPr>
        </p:nvSpPr>
        <p:spPr/>
        <p:txBody>
          <a:bodyPr/>
          <a:lstStyle/>
          <a:p>
            <a:r>
              <a:rPr lang="en-US" dirty="0" smtClean="0">
                <a:latin typeface="Avenir Book"/>
                <a:cs typeface="Avenir Book"/>
              </a:rPr>
              <a:t>Evolution processes</a:t>
            </a:r>
          </a:p>
          <a:p>
            <a:pPr lvl="1"/>
            <a:r>
              <a:rPr lang="en-US" dirty="0" smtClean="0">
                <a:latin typeface="Avenir Book"/>
                <a:cs typeface="Avenir Book"/>
              </a:rPr>
              <a:t>Change processes for software systems </a:t>
            </a:r>
            <a:endParaRPr lang="en-GB" dirty="0" smtClean="0">
              <a:latin typeface="Avenir Book"/>
              <a:cs typeface="Avenir Book"/>
            </a:endParaRPr>
          </a:p>
          <a:p>
            <a:r>
              <a:rPr lang="en-US" dirty="0" smtClean="0">
                <a:latin typeface="Avenir Book"/>
                <a:cs typeface="Avenir Book"/>
              </a:rPr>
              <a:t>Program evolution dynamics</a:t>
            </a:r>
          </a:p>
          <a:p>
            <a:pPr lvl="1"/>
            <a:r>
              <a:rPr lang="en-US" dirty="0" smtClean="0">
                <a:latin typeface="Avenir Book"/>
                <a:cs typeface="Avenir Book"/>
              </a:rPr>
              <a:t>Understanding software evolution</a:t>
            </a:r>
            <a:endParaRPr lang="en-GB" dirty="0" smtClean="0">
              <a:latin typeface="Avenir Book"/>
              <a:cs typeface="Avenir Book"/>
            </a:endParaRPr>
          </a:p>
          <a:p>
            <a:r>
              <a:rPr lang="en-US" dirty="0" smtClean="0">
                <a:latin typeface="Avenir Book"/>
                <a:cs typeface="Avenir Book"/>
              </a:rPr>
              <a:t>Software maintenance</a:t>
            </a:r>
          </a:p>
          <a:p>
            <a:pPr lvl="1"/>
            <a:r>
              <a:rPr lang="en-US" dirty="0" smtClean="0">
                <a:latin typeface="Avenir Book"/>
                <a:cs typeface="Avenir Book"/>
              </a:rPr>
              <a:t>Making changes to operational software systems</a:t>
            </a:r>
            <a:endParaRPr lang="en-GB" dirty="0" smtClean="0">
              <a:latin typeface="Avenir Book"/>
              <a:cs typeface="Avenir Book"/>
            </a:endParaRPr>
          </a:p>
          <a:p>
            <a:r>
              <a:rPr lang="en-US" dirty="0" smtClean="0">
                <a:latin typeface="Avenir Book"/>
                <a:cs typeface="Avenir Book"/>
              </a:rPr>
              <a:t>Legacy system management</a:t>
            </a:r>
          </a:p>
          <a:p>
            <a:pPr lvl="1"/>
            <a:r>
              <a:rPr lang="en-US" dirty="0" smtClean="0">
                <a:latin typeface="Avenir Book"/>
                <a:cs typeface="Avenir Book"/>
              </a:rPr>
              <a:t>Making decisions about software change</a:t>
            </a:r>
            <a:r>
              <a:rPr lang="en-GB" dirty="0" smtClean="0">
                <a:latin typeface="Avenir Book"/>
                <a:cs typeface="Avenir Book"/>
              </a:rPr>
              <a:t> </a:t>
            </a:r>
            <a:endParaRPr lang="en-US" dirty="0">
              <a:latin typeface="Avenir Book"/>
              <a:cs typeface="Avenir Book"/>
            </a:endParaRPr>
          </a:p>
        </p:txBody>
      </p:sp>
      <p:sp>
        <p:nvSpPr>
          <p:cNvPr id="4" name="Rounded Rectangle 3"/>
          <p:cNvSpPr/>
          <p:nvPr/>
        </p:nvSpPr>
        <p:spPr>
          <a:xfrm>
            <a:off x="152400" y="2209800"/>
            <a:ext cx="7029450" cy="1066799"/>
          </a:xfrm>
          <a:prstGeom prst="roundRect">
            <a:avLst/>
          </a:prstGeom>
          <a:noFill/>
          <a:ln w="38100">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tr-TR">
              <a:solidFill>
                <a:srgbClr val="0070C0"/>
              </a:solidFill>
            </a:endParaRPr>
          </a:p>
        </p:txBody>
      </p:sp>
    </p:spTree>
    <p:extLst>
      <p:ext uri="{BB962C8B-B14F-4D97-AF65-F5344CB8AC3E}">
        <p14:creationId xmlns:p14="http://schemas.microsoft.com/office/powerpoint/2010/main" val="12577050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body" idx="1"/>
          </p:nvPr>
        </p:nvSpPr>
        <p:spPr>
          <a:noFill/>
          <a:ln/>
        </p:spPr>
        <p:txBody>
          <a:bodyPr lIns="90840" tIns="44623" rIns="90840" bIns="44623"/>
          <a:lstStyle/>
          <a:p>
            <a:pPr>
              <a:lnSpc>
                <a:spcPct val="90000"/>
              </a:lnSpc>
            </a:pPr>
            <a:r>
              <a:rPr lang="en-CA" sz="3600" b="1" dirty="0" smtClean="0"/>
              <a:t>“Software </a:t>
            </a:r>
            <a:r>
              <a:rPr lang="en-CA" sz="3600" b="1" dirty="0"/>
              <a:t>systems are grown, not </a:t>
            </a:r>
            <a:r>
              <a:rPr lang="en-CA" sz="3600" b="1" dirty="0" smtClean="0"/>
              <a:t>built”.</a:t>
            </a:r>
            <a:endParaRPr lang="en-GB" sz="3600" b="1" dirty="0">
              <a:latin typeface="Avenir Book"/>
              <a:cs typeface="Avenir Book"/>
            </a:endParaRPr>
          </a:p>
        </p:txBody>
      </p:sp>
      <p:sp>
        <p:nvSpPr>
          <p:cNvPr id="27651" name="Rectangle 3"/>
          <p:cNvSpPr>
            <a:spLocks noGrp="1" noChangeArrowheads="1"/>
          </p:cNvSpPr>
          <p:nvPr>
            <p:ph type="title"/>
          </p:nvPr>
        </p:nvSpPr>
        <p:spPr>
          <a:noFill/>
          <a:ln/>
        </p:spPr>
        <p:txBody>
          <a:bodyPr lIns="90840" tIns="44623" rIns="90840" bIns="44623"/>
          <a:lstStyle/>
          <a:p>
            <a:r>
              <a:rPr lang="en-GB"/>
              <a:t>Program evolution dynamics</a:t>
            </a:r>
          </a:p>
        </p:txBody>
      </p:sp>
      <p:pic>
        <p:nvPicPr>
          <p:cNvPr id="2" name="Picture 1"/>
          <p:cNvPicPr>
            <a:picLocks noChangeAspect="1"/>
          </p:cNvPicPr>
          <p:nvPr/>
        </p:nvPicPr>
        <p:blipFill>
          <a:blip r:embed="rId3"/>
          <a:stretch>
            <a:fillRect/>
          </a:stretch>
        </p:blipFill>
        <p:spPr>
          <a:xfrm>
            <a:off x="152400" y="1820580"/>
            <a:ext cx="6234112" cy="4885020"/>
          </a:xfrm>
          <a:prstGeom prst="rect">
            <a:avLst/>
          </a:prstGeom>
        </p:spPr>
      </p:pic>
      <p:pic>
        <p:nvPicPr>
          <p:cNvPr id="2050" name="Picture 2" descr="https://images-na.ssl-images-amazon.com/images/I/510yGE8KLWL._SX335_BO1,204,203,200_.jpg"/>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6500812" y="1815105"/>
            <a:ext cx="2376488" cy="35188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8608530"/>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From the book</a:t>
            </a:r>
            <a:endParaRPr lang="tr-TR" dirty="0"/>
          </a:p>
        </p:txBody>
      </p:sp>
      <p:sp>
        <p:nvSpPr>
          <p:cNvPr id="3" name="Content Placeholder 2"/>
          <p:cNvSpPr>
            <a:spLocks noGrp="1"/>
          </p:cNvSpPr>
          <p:nvPr>
            <p:ph idx="1"/>
          </p:nvPr>
        </p:nvSpPr>
        <p:spPr/>
        <p:txBody>
          <a:bodyPr/>
          <a:lstStyle/>
          <a:p>
            <a:r>
              <a:rPr lang="en-US" dirty="0" smtClean="0"/>
              <a:t>Read it online!</a:t>
            </a:r>
            <a:endParaRPr lang="tr-TR" dirty="0"/>
          </a:p>
        </p:txBody>
      </p:sp>
      <p:pic>
        <p:nvPicPr>
          <p:cNvPr id="5" name="Picture 4"/>
          <p:cNvPicPr>
            <a:picLocks noChangeAspect="1"/>
          </p:cNvPicPr>
          <p:nvPr/>
        </p:nvPicPr>
        <p:blipFill>
          <a:blip r:embed="rId2"/>
          <a:stretch>
            <a:fillRect/>
          </a:stretch>
        </p:blipFill>
        <p:spPr>
          <a:xfrm>
            <a:off x="245081" y="1754981"/>
            <a:ext cx="3869719" cy="4722019"/>
          </a:xfrm>
          <a:prstGeom prst="rect">
            <a:avLst/>
          </a:prstGeom>
        </p:spPr>
      </p:pic>
      <p:pic>
        <p:nvPicPr>
          <p:cNvPr id="4" name="Picture 3"/>
          <p:cNvPicPr>
            <a:picLocks noChangeAspect="1"/>
          </p:cNvPicPr>
          <p:nvPr/>
        </p:nvPicPr>
        <p:blipFill>
          <a:blip r:embed="rId3"/>
          <a:stretch>
            <a:fillRect/>
          </a:stretch>
        </p:blipFill>
        <p:spPr>
          <a:xfrm>
            <a:off x="4216471" y="1143000"/>
            <a:ext cx="4673458" cy="4929187"/>
          </a:xfrm>
          <a:prstGeom prst="rect">
            <a:avLst/>
          </a:prstGeom>
          <a:ln>
            <a:solidFill>
              <a:schemeClr val="accent1"/>
            </a:solidFill>
          </a:ln>
        </p:spPr>
      </p:pic>
    </p:spTree>
    <p:extLst>
      <p:ext uri="{BB962C8B-B14F-4D97-AF65-F5344CB8AC3E}">
        <p14:creationId xmlns:p14="http://schemas.microsoft.com/office/powerpoint/2010/main" val="167882395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body" idx="1"/>
          </p:nvPr>
        </p:nvSpPr>
        <p:spPr>
          <a:noFill/>
          <a:ln/>
        </p:spPr>
        <p:txBody>
          <a:bodyPr lIns="90840" tIns="44623" rIns="90840" bIns="44623"/>
          <a:lstStyle/>
          <a:p>
            <a:pPr>
              <a:lnSpc>
                <a:spcPct val="90000"/>
              </a:lnSpc>
            </a:pPr>
            <a:r>
              <a:rPr lang="en-CA" sz="3600" b="1" dirty="0" smtClean="0"/>
              <a:t>Types of software systems:</a:t>
            </a:r>
            <a:endParaRPr lang="en-GB" sz="3600" b="1" dirty="0">
              <a:latin typeface="Avenir Book"/>
              <a:cs typeface="Avenir Book"/>
            </a:endParaRPr>
          </a:p>
        </p:txBody>
      </p:sp>
      <p:sp>
        <p:nvSpPr>
          <p:cNvPr id="27651" name="Rectangle 3"/>
          <p:cNvSpPr>
            <a:spLocks noGrp="1" noChangeArrowheads="1"/>
          </p:cNvSpPr>
          <p:nvPr>
            <p:ph type="title"/>
          </p:nvPr>
        </p:nvSpPr>
        <p:spPr>
          <a:noFill/>
          <a:ln/>
        </p:spPr>
        <p:txBody>
          <a:bodyPr lIns="90840" tIns="44623" rIns="90840" bIns="44623"/>
          <a:lstStyle/>
          <a:p>
            <a:r>
              <a:rPr lang="en-GB" dirty="0"/>
              <a:t>Program evolution dynamics</a:t>
            </a:r>
          </a:p>
        </p:txBody>
      </p:sp>
      <p:pic>
        <p:nvPicPr>
          <p:cNvPr id="3" name="Picture 2"/>
          <p:cNvPicPr>
            <a:picLocks noChangeAspect="1"/>
          </p:cNvPicPr>
          <p:nvPr/>
        </p:nvPicPr>
        <p:blipFill>
          <a:blip r:embed="rId3"/>
          <a:stretch>
            <a:fillRect/>
          </a:stretch>
        </p:blipFill>
        <p:spPr>
          <a:xfrm>
            <a:off x="228600" y="2133600"/>
            <a:ext cx="8851201" cy="4191000"/>
          </a:xfrm>
          <a:prstGeom prst="rect">
            <a:avLst/>
          </a:prstGeom>
        </p:spPr>
      </p:pic>
    </p:spTree>
    <p:extLst>
      <p:ext uri="{BB962C8B-B14F-4D97-AF65-F5344CB8AC3E}">
        <p14:creationId xmlns:p14="http://schemas.microsoft.com/office/powerpoint/2010/main" val="3345016194"/>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body" idx="1"/>
          </p:nvPr>
        </p:nvSpPr>
        <p:spPr>
          <a:xfrm>
            <a:off x="152400" y="1066800"/>
            <a:ext cx="8534400" cy="5562600"/>
          </a:xfrm>
          <a:noFill/>
          <a:ln/>
        </p:spPr>
        <p:txBody>
          <a:bodyPr lIns="90840" tIns="44623" rIns="90840" bIns="44623"/>
          <a:lstStyle/>
          <a:p>
            <a:pPr>
              <a:lnSpc>
                <a:spcPct val="90000"/>
              </a:lnSpc>
            </a:pPr>
            <a:r>
              <a:rPr lang="en-GB" i="1" dirty="0">
                <a:solidFill>
                  <a:schemeClr val="accent2">
                    <a:lumMod val="75000"/>
                  </a:schemeClr>
                </a:solidFill>
                <a:latin typeface="Avenir Book"/>
                <a:cs typeface="Avenir Book"/>
              </a:rPr>
              <a:t>Program evolution dynamics </a:t>
            </a:r>
            <a:r>
              <a:rPr lang="en-GB" dirty="0">
                <a:latin typeface="Avenir Book"/>
                <a:cs typeface="Avenir Book"/>
              </a:rPr>
              <a:t>is the study of the processes of system change.</a:t>
            </a:r>
          </a:p>
          <a:p>
            <a:pPr>
              <a:lnSpc>
                <a:spcPct val="90000"/>
              </a:lnSpc>
            </a:pPr>
            <a:r>
              <a:rPr lang="en-GB" dirty="0">
                <a:latin typeface="Avenir Book"/>
                <a:cs typeface="Avenir Book"/>
              </a:rPr>
              <a:t>After</a:t>
            </a:r>
            <a:r>
              <a:rPr lang="en-GB" dirty="0" smtClean="0">
                <a:latin typeface="Avenir Book"/>
                <a:cs typeface="Avenir Book"/>
              </a:rPr>
              <a:t> several major </a:t>
            </a:r>
            <a:r>
              <a:rPr lang="en-GB" dirty="0">
                <a:latin typeface="Avenir Book"/>
                <a:cs typeface="Avenir Book"/>
              </a:rPr>
              <a:t>empirical studies, Lehman and </a:t>
            </a:r>
            <a:r>
              <a:rPr lang="en-GB" dirty="0" err="1">
                <a:latin typeface="Avenir Book"/>
                <a:cs typeface="Avenir Book"/>
              </a:rPr>
              <a:t>Belady</a:t>
            </a:r>
            <a:r>
              <a:rPr lang="en-GB" dirty="0">
                <a:latin typeface="Avenir Book"/>
                <a:cs typeface="Avenir Book"/>
              </a:rPr>
              <a:t> proposed that there were </a:t>
            </a:r>
            <a:r>
              <a:rPr lang="en-GB" u="sng" dirty="0">
                <a:latin typeface="Avenir Book"/>
                <a:cs typeface="Avenir Book"/>
              </a:rPr>
              <a:t>a number of ‘laws’</a:t>
            </a:r>
            <a:r>
              <a:rPr lang="en-GB" dirty="0">
                <a:latin typeface="Avenir Book"/>
                <a:cs typeface="Avenir Book"/>
              </a:rPr>
              <a:t> which applied to all systems as they evolved.</a:t>
            </a:r>
          </a:p>
          <a:p>
            <a:pPr>
              <a:lnSpc>
                <a:spcPct val="90000"/>
              </a:lnSpc>
            </a:pPr>
            <a:r>
              <a:rPr lang="en-GB" dirty="0">
                <a:latin typeface="Avenir Book"/>
                <a:cs typeface="Avenir Book"/>
              </a:rPr>
              <a:t>There are sensible </a:t>
            </a:r>
            <a:r>
              <a:rPr lang="en-GB" u="sng" dirty="0">
                <a:latin typeface="Avenir Book"/>
                <a:cs typeface="Avenir Book"/>
              </a:rPr>
              <a:t>observations</a:t>
            </a:r>
            <a:r>
              <a:rPr lang="en-GB" dirty="0">
                <a:latin typeface="Avenir Book"/>
                <a:cs typeface="Avenir Book"/>
              </a:rPr>
              <a:t> rather than laws. They are applicable to large systems developed by large organisations.</a:t>
            </a:r>
            <a:r>
              <a:rPr lang="en-GB" dirty="0" smtClean="0">
                <a:latin typeface="Avenir Book"/>
                <a:cs typeface="Avenir Book"/>
              </a:rPr>
              <a:t> </a:t>
            </a:r>
          </a:p>
        </p:txBody>
      </p:sp>
      <p:sp>
        <p:nvSpPr>
          <p:cNvPr id="27651" name="Rectangle 3"/>
          <p:cNvSpPr>
            <a:spLocks noGrp="1" noChangeArrowheads="1"/>
          </p:cNvSpPr>
          <p:nvPr>
            <p:ph type="title"/>
          </p:nvPr>
        </p:nvSpPr>
        <p:spPr>
          <a:noFill/>
          <a:ln/>
        </p:spPr>
        <p:txBody>
          <a:bodyPr lIns="90840" tIns="44623" rIns="90840" bIns="44623"/>
          <a:lstStyle/>
          <a:p>
            <a:r>
              <a:rPr lang="en-GB"/>
              <a:t>Program evolution dynamics</a:t>
            </a:r>
          </a:p>
        </p:txBody>
      </p:sp>
      <p:pic>
        <p:nvPicPr>
          <p:cNvPr id="4" name="Picture 3"/>
          <p:cNvPicPr>
            <a:picLocks noChangeAspect="1"/>
          </p:cNvPicPr>
          <p:nvPr/>
        </p:nvPicPr>
        <p:blipFill>
          <a:blip r:embed="rId3"/>
          <a:stretch>
            <a:fillRect/>
          </a:stretch>
        </p:blipFill>
        <p:spPr>
          <a:xfrm>
            <a:off x="304800" y="4711700"/>
            <a:ext cx="8167687" cy="1863032"/>
          </a:xfrm>
          <a:prstGeom prst="rect">
            <a:avLst/>
          </a:prstGeom>
          <a:ln>
            <a:solidFill>
              <a:schemeClr val="accent1"/>
            </a:solidFill>
          </a:ln>
        </p:spPr>
      </p:pic>
      <p:sp>
        <p:nvSpPr>
          <p:cNvPr id="5" name="Rounded Rectangle 4"/>
          <p:cNvSpPr/>
          <p:nvPr/>
        </p:nvSpPr>
        <p:spPr>
          <a:xfrm>
            <a:off x="7888768" y="4753762"/>
            <a:ext cx="357814" cy="188925"/>
          </a:xfrm>
          <a:prstGeom prst="roundRect">
            <a:avLst/>
          </a:prstGeom>
          <a:noFill/>
          <a:ln w="38100">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tr-TR">
              <a:solidFill>
                <a:srgbClr val="0070C0"/>
              </a:solidFill>
            </a:endParaRPr>
          </a:p>
        </p:txBody>
      </p:sp>
    </p:spTree>
    <p:extLst>
      <p:ext uri="{BB962C8B-B14F-4D97-AF65-F5344CB8AC3E}">
        <p14:creationId xmlns:p14="http://schemas.microsoft.com/office/powerpoint/2010/main" val="4114916228"/>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b="0" dirty="0"/>
              <a:t>Lehman's Laws of Software Evolution</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722941607"/>
              </p:ext>
            </p:extLst>
          </p:nvPr>
        </p:nvGraphicFramePr>
        <p:xfrm>
          <a:off x="381000" y="1143000"/>
          <a:ext cx="8381999" cy="5025390"/>
        </p:xfrm>
        <a:graphic>
          <a:graphicData uri="http://schemas.openxmlformats.org/drawingml/2006/table">
            <a:tbl>
              <a:tblPr firstRow="1" bandRow="1">
                <a:tableStyleId>{5C22544A-7EE6-4342-B048-85BDC9FD1C3A}</a:tableStyleId>
              </a:tblPr>
              <a:tblGrid>
                <a:gridCol w="1951499">
                  <a:extLst>
                    <a:ext uri="{9D8B030D-6E8A-4147-A177-3AD203B41FA5}">
                      <a16:colId xmlns:a16="http://schemas.microsoft.com/office/drawing/2014/main" val="20000"/>
                    </a:ext>
                  </a:extLst>
                </a:gridCol>
                <a:gridCol w="6430500">
                  <a:extLst>
                    <a:ext uri="{9D8B030D-6E8A-4147-A177-3AD203B41FA5}">
                      <a16:colId xmlns:a16="http://schemas.microsoft.com/office/drawing/2014/main" val="20001"/>
                    </a:ext>
                  </a:extLst>
                </a:gridCol>
              </a:tblGrid>
              <a:tr h="462699">
                <a:tc>
                  <a:txBody>
                    <a:bodyPr/>
                    <a:lstStyle/>
                    <a:p>
                      <a:pPr>
                        <a:spcAft>
                          <a:spcPts val="600"/>
                        </a:spcAft>
                      </a:pPr>
                      <a:r>
                        <a:rPr lang="en-US" sz="2000" dirty="0" smtClean="0">
                          <a:latin typeface="Avenir Book"/>
                          <a:ea typeface="Calibri"/>
                          <a:cs typeface="Avenir Book"/>
                        </a:rPr>
                        <a:t>Law</a:t>
                      </a:r>
                      <a:endParaRPr lang="en-GB" sz="2000" dirty="0">
                        <a:latin typeface="Avenir Book"/>
                        <a:ea typeface="Calibri"/>
                        <a:cs typeface="Avenir Book"/>
                      </a:endParaRPr>
                    </a:p>
                  </a:txBody>
                  <a:tcPr marL="54610" marR="54610" marT="73025" marB="73025"/>
                </a:tc>
                <a:tc>
                  <a:txBody>
                    <a:bodyPr/>
                    <a:lstStyle/>
                    <a:p>
                      <a:pPr>
                        <a:spcAft>
                          <a:spcPts val="600"/>
                        </a:spcAft>
                      </a:pPr>
                      <a:r>
                        <a:rPr lang="en-US" sz="2000" dirty="0" smtClean="0">
                          <a:latin typeface="Avenir Book"/>
                          <a:ea typeface="Calibri"/>
                          <a:cs typeface="Avenir Book"/>
                        </a:rPr>
                        <a:t>Description</a:t>
                      </a:r>
                      <a:endParaRPr lang="en-GB" sz="2000" dirty="0">
                        <a:latin typeface="Avenir Book"/>
                        <a:ea typeface="Calibri"/>
                        <a:cs typeface="Avenir Book"/>
                      </a:endParaRPr>
                    </a:p>
                  </a:txBody>
                  <a:tcPr marL="54610" marR="54610" marT="73025" marB="73025"/>
                </a:tc>
                <a:extLst>
                  <a:ext uri="{0D108BD9-81ED-4DB2-BD59-A6C34878D82A}">
                    <a16:rowId xmlns:a16="http://schemas.microsoft.com/office/drawing/2014/main" val="10000"/>
                  </a:ext>
                </a:extLst>
              </a:tr>
              <a:tr h="1058007">
                <a:tc>
                  <a:txBody>
                    <a:bodyPr/>
                    <a:lstStyle/>
                    <a:p>
                      <a:pPr>
                        <a:spcAft>
                          <a:spcPts val="600"/>
                        </a:spcAft>
                      </a:pPr>
                      <a:r>
                        <a:rPr lang="en-US" sz="2000" dirty="0" smtClean="0">
                          <a:latin typeface="Avenir Book"/>
                          <a:ea typeface="Calibri"/>
                          <a:cs typeface="Avenir Book"/>
                        </a:rPr>
                        <a:t>Continuing </a:t>
                      </a:r>
                      <a:r>
                        <a:rPr lang="en-US" sz="2000" dirty="0">
                          <a:latin typeface="Avenir Book"/>
                          <a:ea typeface="Calibri"/>
                          <a:cs typeface="Avenir Book"/>
                        </a:rPr>
                        <a:t>change</a:t>
                      </a:r>
                      <a:endParaRPr lang="en-GB" sz="2000" dirty="0">
                        <a:latin typeface="Avenir Book"/>
                        <a:ea typeface="Calibri"/>
                        <a:cs typeface="Avenir Book"/>
                      </a:endParaRPr>
                    </a:p>
                  </a:txBody>
                  <a:tcPr marL="54610" marR="54610" marT="0" marB="73025"/>
                </a:tc>
                <a:tc>
                  <a:txBody>
                    <a:bodyPr/>
                    <a:lstStyle/>
                    <a:p>
                      <a:pPr>
                        <a:spcAft>
                          <a:spcPts val="600"/>
                        </a:spcAft>
                      </a:pPr>
                      <a:r>
                        <a:rPr lang="en-US" sz="2000" dirty="0">
                          <a:latin typeface="Avenir Book"/>
                          <a:ea typeface="Calibri"/>
                          <a:cs typeface="Avenir Book"/>
                        </a:rPr>
                        <a:t>A program that is used in a real-world environment must necessarily change, or else become progressively less useful in that environment.</a:t>
                      </a:r>
                      <a:endParaRPr lang="en-GB" sz="2000" dirty="0">
                        <a:latin typeface="Avenir Book"/>
                        <a:ea typeface="Calibri"/>
                        <a:cs typeface="Avenir Book"/>
                      </a:endParaRPr>
                    </a:p>
                  </a:txBody>
                  <a:tcPr marL="54610" marR="54610" marT="0" marB="73025"/>
                </a:tc>
                <a:extLst>
                  <a:ext uri="{0D108BD9-81ED-4DB2-BD59-A6C34878D82A}">
                    <a16:rowId xmlns:a16="http://schemas.microsoft.com/office/drawing/2014/main" val="10001"/>
                  </a:ext>
                </a:extLst>
              </a:tr>
              <a:tr h="1058007">
                <a:tc>
                  <a:txBody>
                    <a:bodyPr/>
                    <a:lstStyle/>
                    <a:p>
                      <a:pPr>
                        <a:spcAft>
                          <a:spcPts val="600"/>
                        </a:spcAft>
                      </a:pPr>
                      <a:r>
                        <a:rPr lang="en-US" sz="2000" dirty="0">
                          <a:latin typeface="Avenir Book"/>
                          <a:ea typeface="Calibri"/>
                          <a:cs typeface="Avenir Book"/>
                        </a:rPr>
                        <a:t>Increasing complexity</a:t>
                      </a:r>
                      <a:endParaRPr lang="en-GB" sz="2000" dirty="0">
                        <a:latin typeface="Avenir Book"/>
                        <a:ea typeface="Calibri"/>
                        <a:cs typeface="Avenir Book"/>
                      </a:endParaRPr>
                    </a:p>
                  </a:txBody>
                  <a:tcPr marL="54610" marR="54610" marT="0" marB="73025"/>
                </a:tc>
                <a:tc>
                  <a:txBody>
                    <a:bodyPr/>
                    <a:lstStyle/>
                    <a:p>
                      <a:pPr>
                        <a:spcAft>
                          <a:spcPts val="600"/>
                        </a:spcAft>
                      </a:pPr>
                      <a:r>
                        <a:rPr lang="en-US" sz="2000">
                          <a:latin typeface="Avenir Book"/>
                          <a:ea typeface="Calibri"/>
                          <a:cs typeface="Avenir Book"/>
                        </a:rPr>
                        <a:t>As an evolving program changes, its structure tends to become more complex. Extra resources must be devoted to preserving and simplifying the structure.</a:t>
                      </a:r>
                      <a:endParaRPr lang="en-GB" sz="2000">
                        <a:latin typeface="Avenir Book"/>
                        <a:ea typeface="Calibri"/>
                        <a:cs typeface="Avenir Book"/>
                      </a:endParaRPr>
                    </a:p>
                  </a:txBody>
                  <a:tcPr marL="54610" marR="54610" marT="0" marB="73025"/>
                </a:tc>
                <a:extLst>
                  <a:ext uri="{0D108BD9-81ED-4DB2-BD59-A6C34878D82A}">
                    <a16:rowId xmlns:a16="http://schemas.microsoft.com/office/drawing/2014/main" val="10002"/>
                  </a:ext>
                </a:extLst>
              </a:tr>
              <a:tr h="1388670">
                <a:tc>
                  <a:txBody>
                    <a:bodyPr/>
                    <a:lstStyle/>
                    <a:p>
                      <a:pPr>
                        <a:spcAft>
                          <a:spcPts val="600"/>
                        </a:spcAft>
                      </a:pPr>
                      <a:r>
                        <a:rPr lang="en-US" sz="2000">
                          <a:latin typeface="Avenir Book"/>
                          <a:ea typeface="Calibri"/>
                          <a:cs typeface="Avenir Book"/>
                        </a:rPr>
                        <a:t>Large program evolution</a:t>
                      </a:r>
                      <a:endParaRPr lang="en-GB" sz="2000">
                        <a:latin typeface="Avenir Book"/>
                        <a:ea typeface="Calibri"/>
                        <a:cs typeface="Avenir Book"/>
                      </a:endParaRPr>
                    </a:p>
                  </a:txBody>
                  <a:tcPr marL="54610" marR="54610" marT="0" marB="73025"/>
                </a:tc>
                <a:tc>
                  <a:txBody>
                    <a:bodyPr/>
                    <a:lstStyle/>
                    <a:p>
                      <a:pPr>
                        <a:spcAft>
                          <a:spcPts val="600"/>
                        </a:spcAft>
                      </a:pPr>
                      <a:r>
                        <a:rPr lang="en-US" sz="2000" dirty="0">
                          <a:latin typeface="Avenir Book"/>
                          <a:ea typeface="Calibri"/>
                          <a:cs typeface="Avenir Book"/>
                        </a:rPr>
                        <a:t>Program evolution is a self-regulating process. System attributes such as size, time between releases, and the number of reported errors is </a:t>
                      </a:r>
                      <a:r>
                        <a:rPr lang="en-US" sz="2000" u="sng" dirty="0">
                          <a:latin typeface="Avenir Book"/>
                          <a:ea typeface="Calibri"/>
                          <a:cs typeface="Avenir Book"/>
                        </a:rPr>
                        <a:t>approximately invariant</a:t>
                      </a:r>
                      <a:r>
                        <a:rPr lang="en-US" sz="2000" dirty="0">
                          <a:latin typeface="Avenir Book"/>
                          <a:ea typeface="Calibri"/>
                          <a:cs typeface="Avenir Book"/>
                        </a:rPr>
                        <a:t> for each system release.</a:t>
                      </a:r>
                      <a:endParaRPr lang="en-GB" sz="2000" dirty="0">
                        <a:latin typeface="Avenir Book"/>
                        <a:ea typeface="Calibri"/>
                        <a:cs typeface="Avenir Book"/>
                      </a:endParaRPr>
                    </a:p>
                  </a:txBody>
                  <a:tcPr marL="54610" marR="54610" marT="0" marB="73025"/>
                </a:tc>
                <a:extLst>
                  <a:ext uri="{0D108BD9-81ED-4DB2-BD59-A6C34878D82A}">
                    <a16:rowId xmlns:a16="http://schemas.microsoft.com/office/drawing/2014/main" val="10003"/>
                  </a:ext>
                </a:extLst>
              </a:tr>
              <a:tr h="1058007">
                <a:tc>
                  <a:txBody>
                    <a:bodyPr/>
                    <a:lstStyle/>
                    <a:p>
                      <a:pPr>
                        <a:spcAft>
                          <a:spcPts val="600"/>
                        </a:spcAft>
                      </a:pPr>
                      <a:r>
                        <a:rPr lang="en-US" sz="2000" dirty="0">
                          <a:latin typeface="Avenir Book"/>
                          <a:ea typeface="Calibri"/>
                          <a:cs typeface="Avenir Book"/>
                        </a:rPr>
                        <a:t>Organizational stability</a:t>
                      </a:r>
                      <a:endParaRPr lang="en-GB" sz="2000" dirty="0">
                        <a:latin typeface="Avenir Book"/>
                        <a:ea typeface="Calibri"/>
                        <a:cs typeface="Avenir Book"/>
                      </a:endParaRPr>
                    </a:p>
                  </a:txBody>
                  <a:tcPr marL="54610" marR="54610" marT="0" marB="73025"/>
                </a:tc>
                <a:tc>
                  <a:txBody>
                    <a:bodyPr/>
                    <a:lstStyle/>
                    <a:p>
                      <a:pPr>
                        <a:spcAft>
                          <a:spcPts val="600"/>
                        </a:spcAft>
                      </a:pPr>
                      <a:r>
                        <a:rPr lang="en-US" sz="2000" dirty="0">
                          <a:latin typeface="Avenir Book"/>
                          <a:ea typeface="Calibri"/>
                          <a:cs typeface="Avenir Book"/>
                        </a:rPr>
                        <a:t>Over a program’s lifetime, its rate of development is approximately constant and independent of the resources devoted to system development.</a:t>
                      </a:r>
                      <a:endParaRPr lang="en-GB" sz="2000" dirty="0">
                        <a:latin typeface="Avenir Book"/>
                        <a:ea typeface="Calibri"/>
                        <a:cs typeface="Avenir Book"/>
                      </a:endParaRPr>
                    </a:p>
                  </a:txBody>
                  <a:tcPr marL="54610" marR="54610" marT="0" marB="73025"/>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56527800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b="0" dirty="0"/>
              <a:t>Lehman's Laws of Software Evolution</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972795097"/>
              </p:ext>
            </p:extLst>
          </p:nvPr>
        </p:nvGraphicFramePr>
        <p:xfrm>
          <a:off x="304800" y="1219200"/>
          <a:ext cx="8534400" cy="5001260"/>
        </p:xfrm>
        <a:graphic>
          <a:graphicData uri="http://schemas.openxmlformats.org/drawingml/2006/table">
            <a:tbl>
              <a:tblPr firstRow="1" bandRow="1">
                <a:tableStyleId>{5C22544A-7EE6-4342-B048-85BDC9FD1C3A}</a:tableStyleId>
              </a:tblPr>
              <a:tblGrid>
                <a:gridCol w="2594509">
                  <a:extLst>
                    <a:ext uri="{9D8B030D-6E8A-4147-A177-3AD203B41FA5}">
                      <a16:colId xmlns:a16="http://schemas.microsoft.com/office/drawing/2014/main" val="20000"/>
                    </a:ext>
                  </a:extLst>
                </a:gridCol>
                <a:gridCol w="5939891">
                  <a:extLst>
                    <a:ext uri="{9D8B030D-6E8A-4147-A177-3AD203B41FA5}">
                      <a16:colId xmlns:a16="http://schemas.microsoft.com/office/drawing/2014/main" val="20001"/>
                    </a:ext>
                  </a:extLst>
                </a:gridCol>
              </a:tblGrid>
              <a:tr h="479099">
                <a:tc>
                  <a:txBody>
                    <a:bodyPr/>
                    <a:lstStyle/>
                    <a:p>
                      <a:r>
                        <a:rPr lang="en-US" sz="2000" dirty="0" smtClean="0">
                          <a:latin typeface="Avenir Book"/>
                          <a:cs typeface="Avenir Book"/>
                        </a:rPr>
                        <a:t>Law</a:t>
                      </a:r>
                      <a:endParaRPr lang="en-US" sz="2000" dirty="0">
                        <a:latin typeface="Avenir Book"/>
                        <a:cs typeface="Avenir Book"/>
                      </a:endParaRPr>
                    </a:p>
                  </a:txBody>
                  <a:tcPr/>
                </a:tc>
                <a:tc>
                  <a:txBody>
                    <a:bodyPr/>
                    <a:lstStyle/>
                    <a:p>
                      <a:r>
                        <a:rPr lang="en-US" sz="2000" dirty="0" smtClean="0">
                          <a:latin typeface="Avenir Book"/>
                          <a:cs typeface="Avenir Book"/>
                        </a:rPr>
                        <a:t>Description</a:t>
                      </a:r>
                      <a:endParaRPr lang="en-US" sz="2000" dirty="0">
                        <a:latin typeface="Avenir Book"/>
                        <a:cs typeface="Avenir Book"/>
                      </a:endParaRPr>
                    </a:p>
                  </a:txBody>
                  <a:tcPr/>
                </a:tc>
                <a:extLst>
                  <a:ext uri="{0D108BD9-81ED-4DB2-BD59-A6C34878D82A}">
                    <a16:rowId xmlns:a16="http://schemas.microsoft.com/office/drawing/2014/main" val="10000"/>
                  </a:ext>
                </a:extLst>
              </a:tr>
              <a:tr h="843081">
                <a:tc>
                  <a:txBody>
                    <a:bodyPr/>
                    <a:lstStyle/>
                    <a:p>
                      <a:pPr>
                        <a:spcAft>
                          <a:spcPts val="600"/>
                        </a:spcAft>
                      </a:pPr>
                      <a:r>
                        <a:rPr lang="en-US" sz="2000" dirty="0">
                          <a:latin typeface="Avenir Book"/>
                          <a:ea typeface="Calibri"/>
                          <a:cs typeface="Avenir Book"/>
                        </a:rPr>
                        <a:t>Conservation of familiarity</a:t>
                      </a:r>
                      <a:endParaRPr lang="en-GB" sz="2000" dirty="0">
                        <a:latin typeface="Avenir Book"/>
                        <a:ea typeface="Calibri"/>
                        <a:cs typeface="Avenir Book"/>
                      </a:endParaRPr>
                    </a:p>
                  </a:txBody>
                  <a:tcPr marL="54610" marR="54610" marT="0" marB="73025"/>
                </a:tc>
                <a:tc>
                  <a:txBody>
                    <a:bodyPr/>
                    <a:lstStyle/>
                    <a:p>
                      <a:pPr>
                        <a:spcAft>
                          <a:spcPts val="600"/>
                        </a:spcAft>
                      </a:pPr>
                      <a:r>
                        <a:rPr lang="en-US" sz="2000" dirty="0">
                          <a:latin typeface="Avenir Book"/>
                          <a:ea typeface="Calibri"/>
                          <a:cs typeface="Avenir Book"/>
                        </a:rPr>
                        <a:t>Over the lifetime of a system, the incremental change in each release is approximately constant.</a:t>
                      </a:r>
                      <a:endParaRPr lang="en-GB" sz="2000" dirty="0">
                        <a:latin typeface="Avenir Book"/>
                        <a:ea typeface="Calibri"/>
                        <a:cs typeface="Avenir Book"/>
                      </a:endParaRPr>
                    </a:p>
                  </a:txBody>
                  <a:tcPr marL="54610" marR="54610" marT="0" marB="73025"/>
                </a:tc>
                <a:extLst>
                  <a:ext uri="{0D108BD9-81ED-4DB2-BD59-A6C34878D82A}">
                    <a16:rowId xmlns:a16="http://schemas.microsoft.com/office/drawing/2014/main" val="10001"/>
                  </a:ext>
                </a:extLst>
              </a:tr>
              <a:tr h="843081">
                <a:tc>
                  <a:txBody>
                    <a:bodyPr/>
                    <a:lstStyle/>
                    <a:p>
                      <a:pPr>
                        <a:spcAft>
                          <a:spcPts val="600"/>
                        </a:spcAft>
                      </a:pPr>
                      <a:r>
                        <a:rPr lang="en-US" sz="2000" dirty="0">
                          <a:latin typeface="Avenir Book"/>
                          <a:ea typeface="Calibri"/>
                          <a:cs typeface="Avenir Book"/>
                        </a:rPr>
                        <a:t>Continuing growth</a:t>
                      </a:r>
                      <a:endParaRPr lang="en-GB" sz="2000" dirty="0">
                        <a:latin typeface="Avenir Book"/>
                        <a:ea typeface="Calibri"/>
                        <a:cs typeface="Avenir Book"/>
                      </a:endParaRPr>
                    </a:p>
                  </a:txBody>
                  <a:tcPr marL="54610" marR="54610" marT="0" marB="73025"/>
                </a:tc>
                <a:tc>
                  <a:txBody>
                    <a:bodyPr/>
                    <a:lstStyle/>
                    <a:p>
                      <a:pPr>
                        <a:spcAft>
                          <a:spcPts val="600"/>
                        </a:spcAft>
                      </a:pPr>
                      <a:r>
                        <a:rPr lang="en-US" sz="2000" dirty="0">
                          <a:latin typeface="Avenir Book"/>
                          <a:ea typeface="Calibri"/>
                          <a:cs typeface="Avenir Book"/>
                        </a:rPr>
                        <a:t>The functionality offered by systems has to continually increase to maintain user satisfaction.</a:t>
                      </a:r>
                      <a:endParaRPr lang="en-GB" sz="2000" dirty="0">
                        <a:latin typeface="Avenir Book"/>
                        <a:ea typeface="Calibri"/>
                        <a:cs typeface="Avenir Book"/>
                      </a:endParaRPr>
                    </a:p>
                  </a:txBody>
                  <a:tcPr marL="54610" marR="54610" marT="0" marB="73025"/>
                </a:tc>
                <a:extLst>
                  <a:ext uri="{0D108BD9-81ED-4DB2-BD59-A6C34878D82A}">
                    <a16:rowId xmlns:a16="http://schemas.microsoft.com/office/drawing/2014/main" val="10002"/>
                  </a:ext>
                </a:extLst>
              </a:tr>
              <a:tr h="1226360">
                <a:tc>
                  <a:txBody>
                    <a:bodyPr/>
                    <a:lstStyle/>
                    <a:p>
                      <a:pPr>
                        <a:spcAft>
                          <a:spcPts val="600"/>
                        </a:spcAft>
                      </a:pPr>
                      <a:r>
                        <a:rPr lang="en-US" sz="2000">
                          <a:latin typeface="Avenir Book"/>
                          <a:ea typeface="Calibri"/>
                          <a:cs typeface="Avenir Book"/>
                        </a:rPr>
                        <a:t>Declining quality</a:t>
                      </a:r>
                      <a:endParaRPr lang="en-GB" sz="2000">
                        <a:latin typeface="Avenir Book"/>
                        <a:ea typeface="Calibri"/>
                        <a:cs typeface="Avenir Book"/>
                      </a:endParaRPr>
                    </a:p>
                  </a:txBody>
                  <a:tcPr marL="54610" marR="54610" marT="0" marB="73025"/>
                </a:tc>
                <a:tc>
                  <a:txBody>
                    <a:bodyPr/>
                    <a:lstStyle/>
                    <a:p>
                      <a:pPr>
                        <a:spcAft>
                          <a:spcPts val="600"/>
                        </a:spcAft>
                      </a:pPr>
                      <a:r>
                        <a:rPr lang="en-US" sz="2000" dirty="0">
                          <a:latin typeface="Avenir Book"/>
                          <a:ea typeface="Calibri"/>
                          <a:cs typeface="Avenir Book"/>
                        </a:rPr>
                        <a:t>The quality of systems will decline unless they are modified to reflect changes in their operational environment.</a:t>
                      </a:r>
                      <a:endParaRPr lang="en-GB" sz="2000" dirty="0">
                        <a:latin typeface="Avenir Book"/>
                        <a:ea typeface="Calibri"/>
                        <a:cs typeface="Avenir Book"/>
                      </a:endParaRPr>
                    </a:p>
                  </a:txBody>
                  <a:tcPr marL="54610" marR="54610" marT="0" marB="73025"/>
                </a:tc>
                <a:extLst>
                  <a:ext uri="{0D108BD9-81ED-4DB2-BD59-A6C34878D82A}">
                    <a16:rowId xmlns:a16="http://schemas.microsoft.com/office/drawing/2014/main" val="10003"/>
                  </a:ext>
                </a:extLst>
              </a:tr>
              <a:tr h="1609639">
                <a:tc>
                  <a:txBody>
                    <a:bodyPr/>
                    <a:lstStyle/>
                    <a:p>
                      <a:pPr>
                        <a:spcAft>
                          <a:spcPts val="600"/>
                        </a:spcAft>
                      </a:pPr>
                      <a:r>
                        <a:rPr lang="en-US" sz="2000">
                          <a:latin typeface="Avenir Book"/>
                          <a:ea typeface="Calibri"/>
                          <a:cs typeface="Avenir Book"/>
                        </a:rPr>
                        <a:t>Feedback system</a:t>
                      </a:r>
                      <a:endParaRPr lang="en-GB" sz="2000">
                        <a:latin typeface="Avenir Book"/>
                        <a:ea typeface="Calibri"/>
                        <a:cs typeface="Avenir Book"/>
                      </a:endParaRPr>
                    </a:p>
                  </a:txBody>
                  <a:tcPr marL="54610" marR="54610" marT="0" marB="73025"/>
                </a:tc>
                <a:tc>
                  <a:txBody>
                    <a:bodyPr/>
                    <a:lstStyle/>
                    <a:p>
                      <a:pPr>
                        <a:spcAft>
                          <a:spcPts val="600"/>
                        </a:spcAft>
                      </a:pPr>
                      <a:r>
                        <a:rPr lang="en-US" sz="2000" dirty="0">
                          <a:latin typeface="Avenir Book"/>
                          <a:ea typeface="Calibri"/>
                          <a:cs typeface="Avenir Book"/>
                        </a:rPr>
                        <a:t>Evolution processes incorporate </a:t>
                      </a:r>
                      <a:r>
                        <a:rPr lang="en-US" sz="2000" dirty="0" smtClean="0">
                          <a:latin typeface="Avenir Book"/>
                          <a:ea typeface="Calibri"/>
                          <a:cs typeface="Avenir Book"/>
                        </a:rPr>
                        <a:t>multi-agent</a:t>
                      </a:r>
                      <a:r>
                        <a:rPr lang="en-US" sz="2000" dirty="0">
                          <a:latin typeface="Avenir Book"/>
                          <a:ea typeface="Calibri"/>
                          <a:cs typeface="Avenir Book"/>
                        </a:rPr>
                        <a:t>, </a:t>
                      </a:r>
                      <a:r>
                        <a:rPr lang="en-US" sz="2000" dirty="0" smtClean="0">
                          <a:latin typeface="Avenir Book"/>
                          <a:ea typeface="Calibri"/>
                          <a:cs typeface="Avenir Book"/>
                        </a:rPr>
                        <a:t>multi-loop </a:t>
                      </a:r>
                      <a:r>
                        <a:rPr lang="en-US" sz="2000" dirty="0">
                          <a:latin typeface="Avenir Book"/>
                          <a:ea typeface="Calibri"/>
                          <a:cs typeface="Avenir Book"/>
                        </a:rPr>
                        <a:t>feedback systems and you have to treat them as feedback systems to achieve significant product improvement</a:t>
                      </a:r>
                      <a:r>
                        <a:rPr lang="en-US" sz="2000" dirty="0" smtClean="0">
                          <a:latin typeface="Avenir Book"/>
                          <a:ea typeface="Calibri"/>
                          <a:cs typeface="Avenir Book"/>
                        </a:rPr>
                        <a:t>.</a:t>
                      </a:r>
                      <a:endParaRPr lang="en-GB" sz="2000" dirty="0">
                        <a:latin typeface="Avenir Book"/>
                        <a:ea typeface="Calibri"/>
                        <a:cs typeface="Avenir Book"/>
                      </a:endParaRPr>
                    </a:p>
                  </a:txBody>
                  <a:tcPr marL="54610" marR="54610" marT="0" marB="73025"/>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78731831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CA" dirty="0"/>
          </a:p>
        </p:txBody>
      </p:sp>
      <p:sp>
        <p:nvSpPr>
          <p:cNvPr id="3" name="Content Placeholder 2"/>
          <p:cNvSpPr>
            <a:spLocks noGrp="1"/>
          </p:cNvSpPr>
          <p:nvPr>
            <p:ph idx="1"/>
          </p:nvPr>
        </p:nvSpPr>
        <p:spPr>
          <a:xfrm>
            <a:off x="152400" y="1066800"/>
            <a:ext cx="5486400" cy="5562600"/>
          </a:xfrm>
        </p:spPr>
        <p:txBody>
          <a:bodyPr/>
          <a:lstStyle/>
          <a:p>
            <a:r>
              <a:rPr lang="en-CA" sz="3200" dirty="0" smtClean="0"/>
              <a:t>Discuss Lehman's laws </a:t>
            </a:r>
            <a:r>
              <a:rPr lang="en-CA" sz="3200" dirty="0"/>
              <a:t>of </a:t>
            </a:r>
            <a:r>
              <a:rPr lang="en-CA" sz="3200" dirty="0" smtClean="0"/>
              <a:t>software evolution for a typical banking mobile app</a:t>
            </a:r>
          </a:p>
          <a:p>
            <a:endParaRPr lang="en-US" sz="3200" dirty="0"/>
          </a:p>
          <a:p>
            <a:r>
              <a:rPr lang="en-US" sz="3200" dirty="0" smtClean="0"/>
              <a:t>Provide detailed examples when needed</a:t>
            </a:r>
            <a:endParaRPr lang="en-CA" sz="3200" dirty="0"/>
          </a:p>
        </p:txBody>
      </p:sp>
      <p:pic>
        <p:nvPicPr>
          <p:cNvPr id="3074" name="Picture 2" descr="İşCe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67400" y="1066800"/>
            <a:ext cx="2924175" cy="48768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450776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Topics covered</a:t>
            </a:r>
            <a:endParaRPr lang="en-US" dirty="0"/>
          </a:p>
        </p:txBody>
      </p:sp>
      <p:sp>
        <p:nvSpPr>
          <p:cNvPr id="3" name="Content Placeholder 2"/>
          <p:cNvSpPr>
            <a:spLocks noGrp="1"/>
          </p:cNvSpPr>
          <p:nvPr>
            <p:ph idx="1"/>
          </p:nvPr>
        </p:nvSpPr>
        <p:spPr/>
        <p:txBody>
          <a:bodyPr/>
          <a:lstStyle/>
          <a:p>
            <a:r>
              <a:rPr lang="en-US" dirty="0" smtClean="0">
                <a:latin typeface="Avenir Book"/>
                <a:cs typeface="Avenir Book"/>
              </a:rPr>
              <a:t>Evolution processes</a:t>
            </a:r>
          </a:p>
          <a:p>
            <a:pPr lvl="1"/>
            <a:r>
              <a:rPr lang="en-US" dirty="0" smtClean="0">
                <a:latin typeface="Avenir Book"/>
                <a:cs typeface="Avenir Book"/>
              </a:rPr>
              <a:t>Change processes for software systems </a:t>
            </a:r>
            <a:endParaRPr lang="en-GB" dirty="0" smtClean="0">
              <a:latin typeface="Avenir Book"/>
              <a:cs typeface="Avenir Book"/>
            </a:endParaRPr>
          </a:p>
          <a:p>
            <a:r>
              <a:rPr lang="en-US" dirty="0" smtClean="0">
                <a:latin typeface="Avenir Book"/>
                <a:cs typeface="Avenir Book"/>
              </a:rPr>
              <a:t>Program evolution dynamics</a:t>
            </a:r>
          </a:p>
          <a:p>
            <a:pPr lvl="1"/>
            <a:r>
              <a:rPr lang="en-US" dirty="0" smtClean="0">
                <a:latin typeface="Avenir Book"/>
                <a:cs typeface="Avenir Book"/>
              </a:rPr>
              <a:t>Understanding software evolution</a:t>
            </a:r>
            <a:endParaRPr lang="en-GB" dirty="0" smtClean="0">
              <a:latin typeface="Avenir Book"/>
              <a:cs typeface="Avenir Book"/>
            </a:endParaRPr>
          </a:p>
          <a:p>
            <a:r>
              <a:rPr lang="en-US" dirty="0" smtClean="0">
                <a:latin typeface="Avenir Book"/>
                <a:cs typeface="Avenir Book"/>
              </a:rPr>
              <a:t>Software maintenance</a:t>
            </a:r>
          </a:p>
          <a:p>
            <a:pPr lvl="1"/>
            <a:r>
              <a:rPr lang="en-US" dirty="0" smtClean="0">
                <a:latin typeface="Avenir Book"/>
                <a:cs typeface="Avenir Book"/>
              </a:rPr>
              <a:t>Making changes to operational software systems</a:t>
            </a:r>
            <a:endParaRPr lang="en-GB" dirty="0" smtClean="0">
              <a:latin typeface="Avenir Book"/>
              <a:cs typeface="Avenir Book"/>
            </a:endParaRPr>
          </a:p>
          <a:p>
            <a:r>
              <a:rPr lang="en-US" dirty="0" smtClean="0">
                <a:latin typeface="Avenir Book"/>
                <a:cs typeface="Avenir Book"/>
              </a:rPr>
              <a:t>Legacy system management</a:t>
            </a:r>
          </a:p>
          <a:p>
            <a:pPr lvl="1"/>
            <a:r>
              <a:rPr lang="en-US" dirty="0" smtClean="0">
                <a:latin typeface="Avenir Book"/>
                <a:cs typeface="Avenir Book"/>
              </a:rPr>
              <a:t>Making decisions about software change</a:t>
            </a:r>
            <a:r>
              <a:rPr lang="en-GB" dirty="0" smtClean="0">
                <a:latin typeface="Avenir Book"/>
                <a:cs typeface="Avenir Book"/>
              </a:rPr>
              <a:t> </a:t>
            </a:r>
            <a:endParaRPr lang="en-US" dirty="0">
              <a:latin typeface="Avenir Book"/>
              <a:cs typeface="Avenir Book"/>
            </a:endParaRPr>
          </a:p>
        </p:txBody>
      </p:sp>
      <p:sp>
        <p:nvSpPr>
          <p:cNvPr id="4" name="Rounded Rectangle 3"/>
          <p:cNvSpPr/>
          <p:nvPr/>
        </p:nvSpPr>
        <p:spPr>
          <a:xfrm>
            <a:off x="133350" y="3276601"/>
            <a:ext cx="7867650" cy="1066799"/>
          </a:xfrm>
          <a:prstGeom prst="roundRect">
            <a:avLst/>
          </a:prstGeom>
          <a:noFill/>
          <a:ln w="38100">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tr-TR">
              <a:solidFill>
                <a:srgbClr val="0070C0"/>
              </a:solidFill>
            </a:endParaRPr>
          </a:p>
        </p:txBody>
      </p:sp>
    </p:spTree>
    <p:extLst>
      <p:ext uri="{BB962C8B-B14F-4D97-AF65-F5344CB8AC3E}">
        <p14:creationId xmlns:p14="http://schemas.microsoft.com/office/powerpoint/2010/main" val="367001018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body" idx="1"/>
          </p:nvPr>
        </p:nvSpPr>
        <p:spPr>
          <a:noFill/>
          <a:ln/>
        </p:spPr>
        <p:txBody>
          <a:bodyPr lIns="90840" tIns="44623" rIns="90840" bIns="44623"/>
          <a:lstStyle/>
          <a:p>
            <a:r>
              <a:rPr lang="en-GB" dirty="0">
                <a:latin typeface="Avenir Book"/>
                <a:cs typeface="Avenir Book"/>
              </a:rPr>
              <a:t>Modifying a program after it has been put into use</a:t>
            </a:r>
            <a:r>
              <a:rPr lang="en-GB" dirty="0" smtClean="0">
                <a:latin typeface="Avenir Book"/>
                <a:cs typeface="Avenir Book"/>
              </a:rPr>
              <a:t>.</a:t>
            </a:r>
          </a:p>
          <a:p>
            <a:r>
              <a:rPr lang="en-GB" dirty="0" smtClean="0">
                <a:latin typeface="Avenir Book"/>
                <a:cs typeface="Avenir Book"/>
              </a:rPr>
              <a:t>The term is mostly used for changing custom software. Generic software products are said to evolve to create new versions.</a:t>
            </a:r>
          </a:p>
          <a:p>
            <a:r>
              <a:rPr lang="en-GB" dirty="0">
                <a:latin typeface="Avenir Book"/>
                <a:cs typeface="Avenir Book"/>
              </a:rPr>
              <a:t>Maintenance does not normally involve major changes to the system’s architecture.</a:t>
            </a:r>
          </a:p>
          <a:p>
            <a:r>
              <a:rPr lang="en-GB" dirty="0">
                <a:latin typeface="Avenir Book"/>
                <a:cs typeface="Avenir Book"/>
              </a:rPr>
              <a:t>Changes are implemented by modifying existing components and adding new components to the system.</a:t>
            </a:r>
          </a:p>
        </p:txBody>
      </p:sp>
      <p:sp>
        <p:nvSpPr>
          <p:cNvPr id="8195" name="Rectangle 3"/>
          <p:cNvSpPr>
            <a:spLocks noGrp="1" noChangeArrowheads="1"/>
          </p:cNvSpPr>
          <p:nvPr>
            <p:ph type="title"/>
          </p:nvPr>
        </p:nvSpPr>
        <p:spPr>
          <a:noFill/>
          <a:ln/>
        </p:spPr>
        <p:txBody>
          <a:bodyPr lIns="90840" tIns="44623" rIns="90840" bIns="44623"/>
          <a:lstStyle/>
          <a:p>
            <a:r>
              <a:rPr lang="en-GB" dirty="0"/>
              <a:t>Software maintenance</a:t>
            </a:r>
          </a:p>
        </p:txBody>
      </p:sp>
    </p:spTree>
    <p:extLst>
      <p:ext uri="{BB962C8B-B14F-4D97-AF65-F5344CB8AC3E}">
        <p14:creationId xmlns:p14="http://schemas.microsoft.com/office/powerpoint/2010/main" val="249315464"/>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body" idx="1"/>
          </p:nvPr>
        </p:nvSpPr>
        <p:spPr>
          <a:noFill/>
          <a:ln/>
        </p:spPr>
        <p:txBody>
          <a:bodyPr lIns="90840" tIns="44623" rIns="90840" bIns="44623"/>
          <a:lstStyle/>
          <a:p>
            <a:r>
              <a:rPr lang="en-CA" dirty="0">
                <a:solidFill>
                  <a:schemeClr val="accent6">
                    <a:lumMod val="50000"/>
                  </a:schemeClr>
                </a:solidFill>
                <a:latin typeface="Avenir Book"/>
                <a:cs typeface="Avenir Book"/>
              </a:rPr>
              <a:t>Adaptive</a:t>
            </a:r>
            <a:r>
              <a:rPr lang="en-CA" dirty="0">
                <a:latin typeface="Avenir Book"/>
                <a:cs typeface="Avenir Book"/>
              </a:rPr>
              <a:t> – </a:t>
            </a:r>
            <a:endParaRPr lang="tr-TR" dirty="0" smtClean="0">
              <a:latin typeface="Avenir Book"/>
              <a:cs typeface="Avenir Book"/>
            </a:endParaRPr>
          </a:p>
          <a:p>
            <a:pPr lvl="1"/>
            <a:r>
              <a:rPr lang="en-CA" dirty="0" smtClean="0">
                <a:latin typeface="Avenir Book"/>
                <a:cs typeface="Avenir Book"/>
              </a:rPr>
              <a:t>modifying </a:t>
            </a:r>
            <a:r>
              <a:rPr lang="en-CA" dirty="0">
                <a:latin typeface="Avenir Book"/>
                <a:cs typeface="Avenir Book"/>
              </a:rPr>
              <a:t>the system to cope with changes in the software environment (DBMS, OS)</a:t>
            </a:r>
          </a:p>
          <a:p>
            <a:r>
              <a:rPr lang="en-CA" dirty="0">
                <a:solidFill>
                  <a:schemeClr val="accent6">
                    <a:lumMod val="50000"/>
                  </a:schemeClr>
                </a:solidFill>
                <a:latin typeface="Avenir Book"/>
                <a:cs typeface="Avenir Book"/>
              </a:rPr>
              <a:t>Perfective</a:t>
            </a:r>
            <a:r>
              <a:rPr lang="en-CA" dirty="0">
                <a:latin typeface="Avenir Book"/>
                <a:cs typeface="Avenir Book"/>
              </a:rPr>
              <a:t> – </a:t>
            </a:r>
            <a:endParaRPr lang="tr-TR" dirty="0" smtClean="0">
              <a:latin typeface="Avenir Book"/>
              <a:cs typeface="Avenir Book"/>
            </a:endParaRPr>
          </a:p>
          <a:p>
            <a:pPr lvl="1"/>
            <a:r>
              <a:rPr lang="en-CA" dirty="0" smtClean="0">
                <a:latin typeface="Avenir Book"/>
                <a:cs typeface="Avenir Book"/>
              </a:rPr>
              <a:t>implementing </a:t>
            </a:r>
            <a:r>
              <a:rPr lang="en-CA" dirty="0">
                <a:latin typeface="Avenir Book"/>
                <a:cs typeface="Avenir Book"/>
              </a:rPr>
              <a:t>new or changed user requirements which concern functional enhancements to the software</a:t>
            </a:r>
          </a:p>
          <a:p>
            <a:r>
              <a:rPr lang="en-CA" dirty="0">
                <a:solidFill>
                  <a:schemeClr val="accent6">
                    <a:lumMod val="50000"/>
                  </a:schemeClr>
                </a:solidFill>
                <a:latin typeface="Avenir Book"/>
                <a:cs typeface="Avenir Book"/>
              </a:rPr>
              <a:t>Corrective</a:t>
            </a:r>
            <a:r>
              <a:rPr lang="en-CA" dirty="0">
                <a:latin typeface="Avenir Book"/>
                <a:cs typeface="Avenir Book"/>
              </a:rPr>
              <a:t> – </a:t>
            </a:r>
            <a:endParaRPr lang="tr-TR" dirty="0" smtClean="0">
              <a:latin typeface="Avenir Book"/>
              <a:cs typeface="Avenir Book"/>
            </a:endParaRPr>
          </a:p>
          <a:p>
            <a:pPr lvl="1"/>
            <a:r>
              <a:rPr lang="en-CA" dirty="0" smtClean="0">
                <a:latin typeface="Avenir Book"/>
                <a:cs typeface="Avenir Book"/>
              </a:rPr>
              <a:t>diagnosing </a:t>
            </a:r>
            <a:r>
              <a:rPr lang="en-CA" dirty="0">
                <a:latin typeface="Avenir Book"/>
                <a:cs typeface="Avenir Book"/>
              </a:rPr>
              <a:t>and fixing errors, possibly ones found by users</a:t>
            </a:r>
          </a:p>
          <a:p>
            <a:r>
              <a:rPr lang="en-CA" dirty="0">
                <a:solidFill>
                  <a:schemeClr val="accent6">
                    <a:lumMod val="50000"/>
                  </a:schemeClr>
                </a:solidFill>
                <a:latin typeface="Avenir Book"/>
                <a:cs typeface="Avenir Book"/>
              </a:rPr>
              <a:t>Preventive</a:t>
            </a:r>
            <a:r>
              <a:rPr lang="en-CA" dirty="0">
                <a:latin typeface="Avenir Book"/>
                <a:cs typeface="Avenir Book"/>
              </a:rPr>
              <a:t> – </a:t>
            </a:r>
            <a:endParaRPr lang="tr-TR" dirty="0" smtClean="0">
              <a:latin typeface="Avenir Book"/>
              <a:cs typeface="Avenir Book"/>
            </a:endParaRPr>
          </a:p>
          <a:p>
            <a:pPr lvl="1"/>
            <a:r>
              <a:rPr lang="en-CA" dirty="0" smtClean="0">
                <a:latin typeface="Avenir Book"/>
                <a:cs typeface="Avenir Book"/>
              </a:rPr>
              <a:t>increasing </a:t>
            </a:r>
            <a:r>
              <a:rPr lang="en-CA" dirty="0">
                <a:latin typeface="Avenir Book"/>
                <a:cs typeface="Avenir Book"/>
              </a:rPr>
              <a:t>software maintainability or reliability to prevent problems in the future</a:t>
            </a:r>
            <a:endParaRPr lang="en-GB" dirty="0">
              <a:latin typeface="Avenir Book"/>
              <a:cs typeface="Avenir Book"/>
            </a:endParaRPr>
          </a:p>
        </p:txBody>
      </p:sp>
      <p:sp>
        <p:nvSpPr>
          <p:cNvPr id="12291" name="Rectangle 3"/>
          <p:cNvSpPr>
            <a:spLocks noGrp="1" noChangeArrowheads="1"/>
          </p:cNvSpPr>
          <p:nvPr>
            <p:ph type="title"/>
          </p:nvPr>
        </p:nvSpPr>
        <p:spPr>
          <a:noFill/>
          <a:ln/>
        </p:spPr>
        <p:txBody>
          <a:bodyPr lIns="90840" tIns="44623" rIns="90840" bIns="44623"/>
          <a:lstStyle/>
          <a:p>
            <a:r>
              <a:rPr lang="en-GB" dirty="0"/>
              <a:t>Types of maintenance</a:t>
            </a:r>
          </a:p>
        </p:txBody>
      </p:sp>
    </p:spTree>
    <p:extLst>
      <p:ext uri="{BB962C8B-B14F-4D97-AF65-F5344CB8AC3E}">
        <p14:creationId xmlns:p14="http://schemas.microsoft.com/office/powerpoint/2010/main" val="2849414485"/>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Figure 9.8</a:t>
            </a:r>
            <a:r>
              <a:rPr lang="en-US" sz="3200" dirty="0" smtClean="0"/>
              <a:t> </a:t>
            </a:r>
            <a:r>
              <a:rPr lang="en-US" sz="3200" dirty="0"/>
              <a:t> </a:t>
            </a:r>
            <a:r>
              <a:rPr lang="en-US" sz="3200" dirty="0" smtClean="0"/>
              <a:t>Maintenance </a:t>
            </a:r>
            <a:r>
              <a:rPr lang="en-US" sz="3200" dirty="0"/>
              <a:t>effort distribution</a:t>
            </a:r>
            <a:r>
              <a:rPr lang="en-GB" sz="3200" dirty="0" smtClean="0"/>
              <a:t> </a:t>
            </a:r>
            <a:endParaRPr lang="en-US" sz="3200" dirty="0"/>
          </a:p>
        </p:txBody>
      </p:sp>
      <p:pic>
        <p:nvPicPr>
          <p:cNvPr id="4" name="Content Placeholder 3" descr="9.8 MaintEffort.eps"/>
          <p:cNvPicPr>
            <a:picLocks noGrp="1" noChangeAspect="1"/>
          </p:cNvPicPr>
          <p:nvPr>
            <p:ph idx="1"/>
          </p:nvPr>
        </p:nvPicPr>
        <p:blipFill>
          <a:blip r:embed="rId2"/>
          <a:srcRect l="-40915" r="-40915"/>
          <a:stretch>
            <a:fillRect/>
          </a:stretch>
        </p:blipFill>
        <p:spPr>
          <a:xfrm>
            <a:off x="0" y="1371600"/>
            <a:ext cx="9144640" cy="5029200"/>
          </a:xfrm>
        </p:spPr>
      </p:pic>
      <p:sp>
        <p:nvSpPr>
          <p:cNvPr id="3" name="Rectangle 2"/>
          <p:cNvSpPr/>
          <p:nvPr/>
        </p:nvSpPr>
        <p:spPr>
          <a:xfrm>
            <a:off x="609600" y="3547646"/>
            <a:ext cx="1039067" cy="338554"/>
          </a:xfrm>
          <a:prstGeom prst="rect">
            <a:avLst/>
          </a:prstGeom>
        </p:spPr>
        <p:txBody>
          <a:bodyPr wrap="none">
            <a:spAutoFit/>
          </a:bodyPr>
          <a:lstStyle/>
          <a:p>
            <a:r>
              <a:rPr lang="en-CA" dirty="0">
                <a:solidFill>
                  <a:schemeClr val="accent6">
                    <a:lumMod val="50000"/>
                  </a:schemeClr>
                </a:solidFill>
                <a:latin typeface="Avenir Book"/>
                <a:cs typeface="Avenir Book"/>
              </a:rPr>
              <a:t>Adaptive</a:t>
            </a:r>
            <a:r>
              <a:rPr lang="en-CA" dirty="0">
                <a:latin typeface="Avenir Book"/>
                <a:cs typeface="Avenir Book"/>
              </a:rPr>
              <a:t> </a:t>
            </a:r>
            <a:endParaRPr lang="en-CA" dirty="0"/>
          </a:p>
        </p:txBody>
      </p:sp>
      <p:sp>
        <p:nvSpPr>
          <p:cNvPr id="5" name="Rectangle 4"/>
          <p:cNvSpPr/>
          <p:nvPr/>
        </p:nvSpPr>
        <p:spPr>
          <a:xfrm>
            <a:off x="7315200" y="4191000"/>
            <a:ext cx="1154483" cy="338554"/>
          </a:xfrm>
          <a:prstGeom prst="rect">
            <a:avLst/>
          </a:prstGeom>
        </p:spPr>
        <p:txBody>
          <a:bodyPr wrap="none">
            <a:spAutoFit/>
          </a:bodyPr>
          <a:lstStyle/>
          <a:p>
            <a:r>
              <a:rPr lang="en-CA" dirty="0">
                <a:solidFill>
                  <a:schemeClr val="accent6">
                    <a:lumMod val="50000"/>
                  </a:schemeClr>
                </a:solidFill>
                <a:latin typeface="Avenir Book"/>
                <a:cs typeface="Avenir Book"/>
              </a:rPr>
              <a:t>Perfective</a:t>
            </a:r>
            <a:r>
              <a:rPr lang="en-CA" dirty="0">
                <a:latin typeface="Avenir Book"/>
                <a:cs typeface="Avenir Book"/>
              </a:rPr>
              <a:t> </a:t>
            </a:r>
            <a:endParaRPr lang="en-CA" dirty="0"/>
          </a:p>
        </p:txBody>
      </p:sp>
      <p:sp>
        <p:nvSpPr>
          <p:cNvPr id="6" name="Rectangle 5"/>
          <p:cNvSpPr/>
          <p:nvPr/>
        </p:nvSpPr>
        <p:spPr>
          <a:xfrm>
            <a:off x="1686767" y="1371600"/>
            <a:ext cx="1176925" cy="338554"/>
          </a:xfrm>
          <a:prstGeom prst="rect">
            <a:avLst/>
          </a:prstGeom>
        </p:spPr>
        <p:txBody>
          <a:bodyPr wrap="none">
            <a:spAutoFit/>
          </a:bodyPr>
          <a:lstStyle/>
          <a:p>
            <a:r>
              <a:rPr lang="en-CA" dirty="0">
                <a:solidFill>
                  <a:schemeClr val="accent6">
                    <a:lumMod val="50000"/>
                  </a:schemeClr>
                </a:solidFill>
                <a:latin typeface="Avenir Book"/>
                <a:cs typeface="Avenir Book"/>
              </a:rPr>
              <a:t>Corrective</a:t>
            </a:r>
            <a:r>
              <a:rPr lang="en-CA" dirty="0">
                <a:latin typeface="Avenir Book"/>
                <a:cs typeface="Avenir Book"/>
              </a:rPr>
              <a:t> </a:t>
            </a:r>
            <a:endParaRPr lang="en-CA" dirty="0"/>
          </a:p>
        </p:txBody>
      </p:sp>
    </p:spTree>
    <p:extLst>
      <p:ext uri="{BB962C8B-B14F-4D97-AF65-F5344CB8AC3E}">
        <p14:creationId xmlns:p14="http://schemas.microsoft.com/office/powerpoint/2010/main" val="45493420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body" idx="1"/>
          </p:nvPr>
        </p:nvSpPr>
        <p:spPr>
          <a:xfrm>
            <a:off x="152400" y="1143000"/>
            <a:ext cx="8839200" cy="5486400"/>
          </a:xfrm>
          <a:noFill/>
          <a:ln/>
        </p:spPr>
        <p:txBody>
          <a:bodyPr lIns="90840" tIns="44623" rIns="90840" bIns="44623"/>
          <a:lstStyle/>
          <a:p>
            <a:r>
              <a:rPr lang="en-GB" sz="2400" dirty="0">
                <a:latin typeface="Avenir Book"/>
                <a:cs typeface="Avenir Book"/>
              </a:rPr>
              <a:t>Usually greater than development costs (2* to </a:t>
            </a:r>
            <a:r>
              <a:rPr lang="en-GB" sz="2400" dirty="0" smtClean="0">
                <a:latin typeface="Avenir Book"/>
                <a:cs typeface="Avenir Book"/>
              </a:rPr>
              <a:t>100* depending </a:t>
            </a:r>
            <a:r>
              <a:rPr lang="en-GB" sz="2400" dirty="0">
                <a:latin typeface="Avenir Book"/>
                <a:cs typeface="Avenir Book"/>
              </a:rPr>
              <a:t>on the application).</a:t>
            </a:r>
          </a:p>
          <a:p>
            <a:r>
              <a:rPr lang="en-GB" sz="2400" dirty="0">
                <a:latin typeface="Avenir Book"/>
                <a:cs typeface="Avenir Book"/>
              </a:rPr>
              <a:t>Affected by both technical and non-technical </a:t>
            </a:r>
            <a:r>
              <a:rPr lang="en-GB" sz="2400" dirty="0" smtClean="0">
                <a:latin typeface="Avenir Book"/>
                <a:cs typeface="Avenir Book"/>
              </a:rPr>
              <a:t>factors</a:t>
            </a:r>
            <a:r>
              <a:rPr lang="en-GB" sz="2400" dirty="0">
                <a:latin typeface="Avenir Book"/>
                <a:cs typeface="Avenir Book"/>
              </a:rPr>
              <a:t>.</a:t>
            </a:r>
          </a:p>
          <a:p>
            <a:r>
              <a:rPr lang="en-GB" sz="2400" dirty="0">
                <a:latin typeface="Avenir Book"/>
                <a:cs typeface="Avenir Book"/>
              </a:rPr>
              <a:t>Increases as software is maintained. </a:t>
            </a:r>
            <a:r>
              <a:rPr lang="en-GB" sz="2400" dirty="0" smtClean="0">
                <a:latin typeface="Avenir Book"/>
                <a:cs typeface="Avenir Book"/>
              </a:rPr>
              <a:t>Maintenance </a:t>
            </a:r>
            <a:r>
              <a:rPr lang="en-GB" sz="2400" dirty="0">
                <a:latin typeface="Avenir Book"/>
                <a:cs typeface="Avenir Book"/>
              </a:rPr>
              <a:t>corrupts the software structure so </a:t>
            </a:r>
            <a:r>
              <a:rPr lang="en-GB" sz="2400" dirty="0" smtClean="0">
                <a:latin typeface="Avenir Book"/>
                <a:cs typeface="Avenir Book"/>
              </a:rPr>
              <a:t>makes </a:t>
            </a:r>
            <a:r>
              <a:rPr lang="en-GB" sz="2400" dirty="0">
                <a:latin typeface="Avenir Book"/>
                <a:cs typeface="Avenir Book"/>
              </a:rPr>
              <a:t>further maintenance more difficult.</a:t>
            </a:r>
          </a:p>
          <a:p>
            <a:r>
              <a:rPr lang="en-GB" sz="2400" dirty="0" smtClean="0">
                <a:latin typeface="Avenir Book"/>
                <a:cs typeface="Avenir Book"/>
              </a:rPr>
              <a:t>“Ageing software” </a:t>
            </a:r>
            <a:r>
              <a:rPr lang="en-GB" sz="2400" dirty="0">
                <a:latin typeface="Avenir Book"/>
                <a:cs typeface="Avenir Book"/>
              </a:rPr>
              <a:t>can have high support costs </a:t>
            </a:r>
            <a:r>
              <a:rPr lang="en-GB" sz="2400" dirty="0" smtClean="0">
                <a:latin typeface="Avenir Book"/>
                <a:cs typeface="Avenir Book"/>
              </a:rPr>
              <a:t>(</a:t>
            </a:r>
            <a:r>
              <a:rPr lang="en-GB" sz="2400" dirty="0">
                <a:latin typeface="Avenir Book"/>
                <a:cs typeface="Avenir Book"/>
              </a:rPr>
              <a:t>e.g. old languages, compilers etc.).</a:t>
            </a:r>
          </a:p>
        </p:txBody>
      </p:sp>
      <p:sp>
        <p:nvSpPr>
          <p:cNvPr id="30723" name="Rectangle 3"/>
          <p:cNvSpPr>
            <a:spLocks noGrp="1" noChangeArrowheads="1"/>
          </p:cNvSpPr>
          <p:nvPr>
            <p:ph type="title"/>
          </p:nvPr>
        </p:nvSpPr>
        <p:spPr>
          <a:noFill/>
          <a:ln/>
        </p:spPr>
        <p:txBody>
          <a:bodyPr lIns="90840" tIns="44623" rIns="90840" bIns="44623"/>
          <a:lstStyle/>
          <a:p>
            <a:r>
              <a:rPr lang="en-GB"/>
              <a:t>Maintenance costs</a:t>
            </a:r>
          </a:p>
        </p:txBody>
      </p:sp>
    </p:spTree>
    <p:extLst>
      <p:ext uri="{BB962C8B-B14F-4D97-AF65-F5344CB8AC3E}">
        <p14:creationId xmlns:p14="http://schemas.microsoft.com/office/powerpoint/2010/main" val="680043132"/>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Topics covered</a:t>
            </a:r>
            <a:endParaRPr lang="en-US" dirty="0"/>
          </a:p>
        </p:txBody>
      </p:sp>
      <p:sp>
        <p:nvSpPr>
          <p:cNvPr id="3" name="Content Placeholder 2"/>
          <p:cNvSpPr>
            <a:spLocks noGrp="1"/>
          </p:cNvSpPr>
          <p:nvPr>
            <p:ph idx="1"/>
          </p:nvPr>
        </p:nvSpPr>
        <p:spPr/>
        <p:txBody>
          <a:bodyPr/>
          <a:lstStyle/>
          <a:p>
            <a:r>
              <a:rPr lang="en-US" dirty="0" smtClean="0">
                <a:latin typeface="Avenir Book"/>
                <a:cs typeface="Avenir Book"/>
              </a:rPr>
              <a:t>Evolution processes</a:t>
            </a:r>
          </a:p>
          <a:p>
            <a:pPr lvl="1"/>
            <a:r>
              <a:rPr lang="en-US" dirty="0" smtClean="0">
                <a:latin typeface="Avenir Book"/>
                <a:cs typeface="Avenir Book"/>
              </a:rPr>
              <a:t>Change processes for software systems </a:t>
            </a:r>
            <a:endParaRPr lang="en-GB" dirty="0" smtClean="0">
              <a:latin typeface="Avenir Book"/>
              <a:cs typeface="Avenir Book"/>
            </a:endParaRPr>
          </a:p>
          <a:p>
            <a:r>
              <a:rPr lang="en-US" dirty="0" smtClean="0">
                <a:latin typeface="Avenir Book"/>
                <a:cs typeface="Avenir Book"/>
              </a:rPr>
              <a:t>Program evolution dynamics</a:t>
            </a:r>
          </a:p>
          <a:p>
            <a:pPr lvl="1"/>
            <a:r>
              <a:rPr lang="en-US" dirty="0" smtClean="0">
                <a:latin typeface="Avenir Book"/>
                <a:cs typeface="Avenir Book"/>
              </a:rPr>
              <a:t>Understanding software evolution</a:t>
            </a:r>
            <a:endParaRPr lang="en-GB" dirty="0" smtClean="0">
              <a:latin typeface="Avenir Book"/>
              <a:cs typeface="Avenir Book"/>
            </a:endParaRPr>
          </a:p>
          <a:p>
            <a:r>
              <a:rPr lang="en-US" dirty="0" smtClean="0">
                <a:latin typeface="Avenir Book"/>
                <a:cs typeface="Avenir Book"/>
              </a:rPr>
              <a:t>Software maintenance</a:t>
            </a:r>
          </a:p>
          <a:p>
            <a:pPr lvl="1"/>
            <a:r>
              <a:rPr lang="en-US" dirty="0" smtClean="0">
                <a:latin typeface="Avenir Book"/>
                <a:cs typeface="Avenir Book"/>
              </a:rPr>
              <a:t>Making changes to operational software systems</a:t>
            </a:r>
            <a:endParaRPr lang="en-GB" dirty="0" smtClean="0">
              <a:latin typeface="Avenir Book"/>
              <a:cs typeface="Avenir Book"/>
            </a:endParaRPr>
          </a:p>
          <a:p>
            <a:r>
              <a:rPr lang="en-US" dirty="0" smtClean="0">
                <a:latin typeface="Avenir Book"/>
                <a:cs typeface="Avenir Book"/>
              </a:rPr>
              <a:t>Legacy system management</a:t>
            </a:r>
          </a:p>
          <a:p>
            <a:pPr lvl="1"/>
            <a:r>
              <a:rPr lang="en-US" dirty="0" smtClean="0">
                <a:latin typeface="Avenir Book"/>
                <a:cs typeface="Avenir Book"/>
              </a:rPr>
              <a:t>Making decisions about software change</a:t>
            </a:r>
            <a:r>
              <a:rPr lang="en-GB" dirty="0" smtClean="0">
                <a:latin typeface="Avenir Book"/>
                <a:cs typeface="Avenir Book"/>
              </a:rPr>
              <a:t> </a:t>
            </a:r>
            <a:endParaRPr lang="en-US" dirty="0">
              <a:latin typeface="Avenir Book"/>
              <a:cs typeface="Avenir Book"/>
            </a:endParaRPr>
          </a:p>
        </p:txBody>
      </p:sp>
      <p:sp>
        <p:nvSpPr>
          <p:cNvPr id="4" name="Rounded Rectangle 3"/>
          <p:cNvSpPr/>
          <p:nvPr/>
        </p:nvSpPr>
        <p:spPr>
          <a:xfrm>
            <a:off x="133350" y="1066800"/>
            <a:ext cx="7029450" cy="1066799"/>
          </a:xfrm>
          <a:prstGeom prst="roundRect">
            <a:avLst/>
          </a:prstGeom>
          <a:noFill/>
          <a:ln w="38100">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tr-TR">
              <a:solidFill>
                <a:srgbClr val="0070C0"/>
              </a:solidFill>
            </a:endParaRPr>
          </a:p>
        </p:txBody>
      </p:sp>
    </p:spTree>
    <p:extLst>
      <p:ext uri="{BB962C8B-B14F-4D97-AF65-F5344CB8AC3E}">
        <p14:creationId xmlns:p14="http://schemas.microsoft.com/office/powerpoint/2010/main" val="394958429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000" dirty="0"/>
              <a:t>Figure 9.9</a:t>
            </a:r>
            <a:r>
              <a:rPr lang="en-US" sz="3000" dirty="0" smtClean="0"/>
              <a:t> </a:t>
            </a:r>
            <a:r>
              <a:rPr lang="en-US" sz="3000" dirty="0"/>
              <a:t> </a:t>
            </a:r>
            <a:r>
              <a:rPr lang="en-US" sz="3000" dirty="0" smtClean="0"/>
              <a:t>Development </a:t>
            </a:r>
            <a:r>
              <a:rPr lang="en-US" sz="3000" dirty="0"/>
              <a:t>and maintenance costs</a:t>
            </a:r>
            <a:r>
              <a:rPr lang="en-GB" sz="3000" dirty="0" smtClean="0"/>
              <a:t> </a:t>
            </a:r>
            <a:endParaRPr lang="en-US" sz="3000" dirty="0"/>
          </a:p>
        </p:txBody>
      </p:sp>
      <p:pic>
        <p:nvPicPr>
          <p:cNvPr id="4" name="Content Placeholder 3" descr="9.9 DevMaintCosts.eps"/>
          <p:cNvPicPr>
            <a:picLocks noGrp="1" noChangeAspect="1"/>
          </p:cNvPicPr>
          <p:nvPr>
            <p:ph idx="1"/>
          </p:nvPr>
        </p:nvPicPr>
        <p:blipFill>
          <a:blip r:embed="rId2"/>
          <a:srcRect t="-17580" b="-17580"/>
          <a:stretch>
            <a:fillRect/>
          </a:stretch>
        </p:blipFill>
        <p:spPr>
          <a:xfrm>
            <a:off x="457200" y="990600"/>
            <a:ext cx="8294472" cy="4561640"/>
          </a:xfrm>
        </p:spPr>
      </p:pic>
    </p:spTree>
    <p:extLst>
      <p:ext uri="{BB962C8B-B14F-4D97-AF65-F5344CB8AC3E}">
        <p14:creationId xmlns:p14="http://schemas.microsoft.com/office/powerpoint/2010/main" val="7976354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3" name="Rectangle 3"/>
          <p:cNvSpPr>
            <a:spLocks noGrp="1" noChangeArrowheads="1"/>
          </p:cNvSpPr>
          <p:nvPr>
            <p:ph type="title"/>
          </p:nvPr>
        </p:nvSpPr>
        <p:spPr>
          <a:noFill/>
          <a:ln/>
        </p:spPr>
        <p:txBody>
          <a:bodyPr lIns="90840" tIns="44623" rIns="90840" bIns="44623"/>
          <a:lstStyle/>
          <a:p>
            <a:r>
              <a:rPr lang="en-GB"/>
              <a:t>Maintenance cost factors</a:t>
            </a:r>
          </a:p>
        </p:txBody>
      </p:sp>
      <p:sp>
        <p:nvSpPr>
          <p:cNvPr id="35842" name="Rectangle 2"/>
          <p:cNvSpPr>
            <a:spLocks noGrp="1" noChangeArrowheads="1"/>
          </p:cNvSpPr>
          <p:nvPr>
            <p:ph idx="1"/>
          </p:nvPr>
        </p:nvSpPr>
        <p:spPr>
          <a:xfrm>
            <a:off x="152400" y="1143000"/>
            <a:ext cx="8839200" cy="5486400"/>
          </a:xfrm>
          <a:noFill/>
          <a:ln/>
        </p:spPr>
        <p:txBody>
          <a:bodyPr lIns="90840" tIns="44623" rIns="90840" bIns="44623"/>
          <a:lstStyle/>
          <a:p>
            <a:pPr>
              <a:lnSpc>
                <a:spcPct val="90000"/>
              </a:lnSpc>
            </a:pPr>
            <a:r>
              <a:rPr lang="en-GB" sz="2400" dirty="0">
                <a:latin typeface="Avenir Book"/>
                <a:cs typeface="Avenir Book"/>
              </a:rPr>
              <a:t>Team stability</a:t>
            </a:r>
          </a:p>
          <a:p>
            <a:pPr lvl="1">
              <a:lnSpc>
                <a:spcPct val="90000"/>
              </a:lnSpc>
            </a:pPr>
            <a:r>
              <a:rPr lang="en-GB" sz="2000" dirty="0">
                <a:latin typeface="Avenir Book"/>
                <a:cs typeface="Avenir Book"/>
              </a:rPr>
              <a:t>Maintenance costs are reduced if the same staff are involved with them for some time.</a:t>
            </a:r>
          </a:p>
          <a:p>
            <a:pPr>
              <a:lnSpc>
                <a:spcPct val="90000"/>
              </a:lnSpc>
            </a:pPr>
            <a:r>
              <a:rPr lang="en-GB" sz="2400" dirty="0">
                <a:latin typeface="Avenir Book"/>
                <a:cs typeface="Avenir Book"/>
              </a:rPr>
              <a:t>Contractual responsibility</a:t>
            </a:r>
          </a:p>
          <a:p>
            <a:pPr lvl="1">
              <a:lnSpc>
                <a:spcPct val="90000"/>
              </a:lnSpc>
            </a:pPr>
            <a:r>
              <a:rPr lang="en-GB" sz="2000" dirty="0">
                <a:latin typeface="Avenir Book"/>
                <a:cs typeface="Avenir Book"/>
              </a:rPr>
              <a:t>The developers of a system may have no contractual responsibility for maintenance so there is no incentive to design for future change.</a:t>
            </a:r>
          </a:p>
          <a:p>
            <a:pPr>
              <a:lnSpc>
                <a:spcPct val="90000"/>
              </a:lnSpc>
            </a:pPr>
            <a:r>
              <a:rPr lang="en-GB" sz="2400" dirty="0">
                <a:latin typeface="Avenir Book"/>
                <a:cs typeface="Avenir Book"/>
              </a:rPr>
              <a:t>Staff skills</a:t>
            </a:r>
          </a:p>
          <a:p>
            <a:pPr lvl="1">
              <a:lnSpc>
                <a:spcPct val="90000"/>
              </a:lnSpc>
            </a:pPr>
            <a:r>
              <a:rPr lang="en-GB" sz="2000" dirty="0">
                <a:latin typeface="Avenir Book"/>
                <a:cs typeface="Avenir Book"/>
              </a:rPr>
              <a:t>Maintenance staff are often inexperienced and have limited domain knowledge.</a:t>
            </a:r>
          </a:p>
          <a:p>
            <a:pPr>
              <a:lnSpc>
                <a:spcPct val="90000"/>
              </a:lnSpc>
            </a:pPr>
            <a:r>
              <a:rPr lang="en-GB" sz="2400" dirty="0">
                <a:latin typeface="Avenir Book"/>
                <a:cs typeface="Avenir Book"/>
              </a:rPr>
              <a:t>Program age and structure</a:t>
            </a:r>
          </a:p>
          <a:p>
            <a:pPr lvl="1">
              <a:lnSpc>
                <a:spcPct val="90000"/>
              </a:lnSpc>
            </a:pPr>
            <a:r>
              <a:rPr lang="en-GB" sz="2000" dirty="0">
                <a:latin typeface="Avenir Book"/>
                <a:cs typeface="Avenir Book"/>
              </a:rPr>
              <a:t>As programs age, their structure is degraded and they become harder to understand and change.</a:t>
            </a:r>
          </a:p>
        </p:txBody>
      </p:sp>
    </p:spTree>
    <p:extLst>
      <p:ext uri="{BB962C8B-B14F-4D97-AF65-F5344CB8AC3E}">
        <p14:creationId xmlns:p14="http://schemas.microsoft.com/office/powerpoint/2010/main" val="1642013962"/>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ChangeArrowheads="1"/>
          </p:cNvSpPr>
          <p:nvPr>
            <p:ph type="title"/>
          </p:nvPr>
        </p:nvSpPr>
        <p:spPr/>
        <p:txBody>
          <a:bodyPr/>
          <a:lstStyle/>
          <a:p>
            <a:r>
              <a:rPr lang="en-GB"/>
              <a:t>Maintenance prediction</a:t>
            </a:r>
          </a:p>
        </p:txBody>
      </p:sp>
      <p:sp>
        <p:nvSpPr>
          <p:cNvPr id="73731" name="Rectangle 3"/>
          <p:cNvSpPr>
            <a:spLocks noGrp="1" noChangeArrowheads="1"/>
          </p:cNvSpPr>
          <p:nvPr>
            <p:ph type="body" idx="1"/>
          </p:nvPr>
        </p:nvSpPr>
        <p:spPr/>
        <p:txBody>
          <a:bodyPr/>
          <a:lstStyle/>
          <a:p>
            <a:r>
              <a:rPr lang="en-GB" dirty="0">
                <a:latin typeface="Avenir Book"/>
                <a:cs typeface="Avenir Book"/>
              </a:rPr>
              <a:t>Maintenance prediction is concerned with assessing which parts of the system may cause problems and have high maintenance costs</a:t>
            </a:r>
          </a:p>
          <a:p>
            <a:pPr lvl="1"/>
            <a:r>
              <a:rPr lang="en-GB" dirty="0">
                <a:latin typeface="Avenir Book"/>
                <a:cs typeface="Avenir Book"/>
              </a:rPr>
              <a:t>Change acceptance depends on the maintainability of the components affected by the change;</a:t>
            </a:r>
          </a:p>
          <a:p>
            <a:pPr lvl="1"/>
            <a:r>
              <a:rPr lang="en-GB" dirty="0">
                <a:latin typeface="Avenir Book"/>
                <a:cs typeface="Avenir Book"/>
              </a:rPr>
              <a:t>Implementing changes degrades the system and reduces its maintainability;</a:t>
            </a:r>
          </a:p>
          <a:p>
            <a:pPr lvl="1"/>
            <a:r>
              <a:rPr lang="en-GB" dirty="0">
                <a:latin typeface="Avenir Book"/>
                <a:cs typeface="Avenir Book"/>
              </a:rPr>
              <a:t>Maintenance costs depend on the number of changes and costs of change depend on maintainability.</a:t>
            </a:r>
          </a:p>
        </p:txBody>
      </p:sp>
    </p:spTree>
    <p:extLst>
      <p:ext uri="{BB962C8B-B14F-4D97-AF65-F5344CB8AC3E}">
        <p14:creationId xmlns:p14="http://schemas.microsoft.com/office/powerpoint/2010/main" val="266487196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sz="3200" dirty="0" smtClean="0"/>
              <a:t>Maintainability Index (MI) in Visual Studio</a:t>
            </a:r>
            <a:endParaRPr lang="en-CA" sz="3200" dirty="0"/>
          </a:p>
        </p:txBody>
      </p:sp>
      <p:pic>
        <p:nvPicPr>
          <p:cNvPr id="4098" name="Picture 2" descr="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6725" y="1066800"/>
            <a:ext cx="7915275" cy="2914650"/>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pic>
        <p:nvPicPr>
          <p:cNvPr id="4100" name="Picture 4" descr="Image result for maintainability index visual studi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4114800"/>
            <a:ext cx="7772400" cy="2614352"/>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499808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sz="3200" dirty="0"/>
              <a:t>Maintainability Index (MI) in Visual Studio</a:t>
            </a:r>
          </a:p>
        </p:txBody>
      </p:sp>
      <p:pic>
        <p:nvPicPr>
          <p:cNvPr id="3" name="Picture 6" descr="Image result for maintainability index visual studio"/>
          <p:cNvPicPr>
            <a:picLocks noChangeAspect="1" noChangeArrowheads="1"/>
          </p:cNvPicPr>
          <p:nvPr/>
        </p:nvPicPr>
        <p:blipFill rotWithShape="1">
          <a:blip r:embed="rId2">
            <a:extLst>
              <a:ext uri="{28A0092B-C50C-407E-A947-70E740481C1C}">
                <a14:useLocalDpi xmlns:a14="http://schemas.microsoft.com/office/drawing/2010/main" val="0"/>
              </a:ext>
            </a:extLst>
          </a:blip>
          <a:srcRect l="9546" t="6324" r="12842" b="13044"/>
          <a:stretch/>
        </p:blipFill>
        <p:spPr bwMode="auto">
          <a:xfrm>
            <a:off x="1905000" y="1143000"/>
            <a:ext cx="5453531" cy="5348656"/>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252805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Maintenance </a:t>
            </a:r>
            <a:r>
              <a:rPr lang="en-US" dirty="0"/>
              <a:t>prediction</a:t>
            </a:r>
            <a:r>
              <a:rPr lang="en-GB" dirty="0" smtClean="0"/>
              <a:t> </a:t>
            </a:r>
            <a:endParaRPr lang="en-US" dirty="0"/>
          </a:p>
        </p:txBody>
      </p:sp>
      <p:pic>
        <p:nvPicPr>
          <p:cNvPr id="4" name="Content Placeholder 3" descr="9.10 MaintPredict.eps"/>
          <p:cNvPicPr>
            <a:picLocks noGrp="1" noChangeAspect="1"/>
          </p:cNvPicPr>
          <p:nvPr>
            <p:ph idx="1"/>
          </p:nvPr>
        </p:nvPicPr>
        <p:blipFill>
          <a:blip r:embed="rId2"/>
          <a:srcRect t="-5549" b="-5549"/>
          <a:stretch>
            <a:fillRect/>
          </a:stretch>
        </p:blipFill>
        <p:spPr>
          <a:xfrm>
            <a:off x="0" y="1199493"/>
            <a:ext cx="9144000" cy="4591707"/>
          </a:xfrm>
        </p:spPr>
      </p:pic>
    </p:spTree>
    <p:extLst>
      <p:ext uri="{BB962C8B-B14F-4D97-AF65-F5344CB8AC3E}">
        <p14:creationId xmlns:p14="http://schemas.microsoft.com/office/powerpoint/2010/main" val="429241042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ChangeArrowheads="1"/>
          </p:cNvSpPr>
          <p:nvPr>
            <p:ph type="title"/>
          </p:nvPr>
        </p:nvSpPr>
        <p:spPr/>
        <p:txBody>
          <a:bodyPr/>
          <a:lstStyle/>
          <a:p>
            <a:r>
              <a:rPr lang="en-GB"/>
              <a:t>Change prediction</a:t>
            </a:r>
          </a:p>
        </p:txBody>
      </p:sp>
      <p:sp>
        <p:nvSpPr>
          <p:cNvPr id="74755" name="Rectangle 3"/>
          <p:cNvSpPr>
            <a:spLocks noGrp="1" noChangeArrowheads="1"/>
          </p:cNvSpPr>
          <p:nvPr>
            <p:ph type="body" idx="1"/>
          </p:nvPr>
        </p:nvSpPr>
        <p:spPr/>
        <p:txBody>
          <a:bodyPr/>
          <a:lstStyle/>
          <a:p>
            <a:r>
              <a:rPr lang="en-GB" dirty="0">
                <a:latin typeface="Avenir Book"/>
                <a:cs typeface="Avenir Book"/>
              </a:rPr>
              <a:t>Predicting the number of changes requires and understanding of the relationships between a system and its environment.</a:t>
            </a:r>
          </a:p>
          <a:p>
            <a:r>
              <a:rPr lang="en-GB" dirty="0">
                <a:latin typeface="Avenir Book"/>
                <a:cs typeface="Avenir Book"/>
              </a:rPr>
              <a:t>Tightly coupled systems require changes whenever the environment is changed.</a:t>
            </a:r>
          </a:p>
          <a:p>
            <a:r>
              <a:rPr lang="en-GB" dirty="0">
                <a:latin typeface="Avenir Book"/>
                <a:cs typeface="Avenir Book"/>
              </a:rPr>
              <a:t>Factors influencing this relationship are</a:t>
            </a:r>
          </a:p>
          <a:p>
            <a:pPr lvl="1"/>
            <a:r>
              <a:rPr lang="en-GB" dirty="0">
                <a:latin typeface="Avenir Book"/>
                <a:cs typeface="Avenir Book"/>
              </a:rPr>
              <a:t>Number and complexity of system </a:t>
            </a:r>
            <a:r>
              <a:rPr lang="en-GB" dirty="0" smtClean="0">
                <a:latin typeface="Avenir Book"/>
                <a:cs typeface="Avenir Book"/>
              </a:rPr>
              <a:t>interfaces</a:t>
            </a:r>
            <a:endParaRPr lang="en-GB" dirty="0">
              <a:latin typeface="Avenir Book"/>
              <a:cs typeface="Avenir Book"/>
            </a:endParaRPr>
          </a:p>
          <a:p>
            <a:pPr lvl="1"/>
            <a:r>
              <a:rPr lang="en-GB" dirty="0">
                <a:latin typeface="Avenir Book"/>
                <a:cs typeface="Avenir Book"/>
              </a:rPr>
              <a:t>Number of inherently volatile system </a:t>
            </a:r>
            <a:r>
              <a:rPr lang="en-GB" dirty="0" smtClean="0">
                <a:latin typeface="Avenir Book"/>
                <a:cs typeface="Avenir Book"/>
              </a:rPr>
              <a:t>requirements</a:t>
            </a:r>
            <a:endParaRPr lang="en-GB" dirty="0">
              <a:latin typeface="Avenir Book"/>
              <a:cs typeface="Avenir Book"/>
            </a:endParaRPr>
          </a:p>
          <a:p>
            <a:pPr lvl="1"/>
            <a:r>
              <a:rPr lang="en-GB" dirty="0">
                <a:latin typeface="Avenir Book"/>
                <a:cs typeface="Avenir Book"/>
              </a:rPr>
              <a:t>The business processes where the system is </a:t>
            </a:r>
            <a:r>
              <a:rPr lang="en-GB" dirty="0" smtClean="0">
                <a:latin typeface="Avenir Book"/>
                <a:cs typeface="Avenir Book"/>
              </a:rPr>
              <a:t>used</a:t>
            </a:r>
            <a:endParaRPr lang="en-GB" dirty="0">
              <a:latin typeface="Avenir Book"/>
              <a:cs typeface="Avenir Book"/>
            </a:endParaRPr>
          </a:p>
        </p:txBody>
      </p:sp>
    </p:spTree>
    <p:extLst>
      <p:ext uri="{BB962C8B-B14F-4D97-AF65-F5344CB8AC3E}">
        <p14:creationId xmlns:p14="http://schemas.microsoft.com/office/powerpoint/2010/main" val="237733632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p:txBody>
          <a:bodyPr/>
          <a:lstStyle/>
          <a:p>
            <a:r>
              <a:rPr lang="en-GB"/>
              <a:t>Complexity metrics</a:t>
            </a:r>
          </a:p>
        </p:txBody>
      </p:sp>
      <p:sp>
        <p:nvSpPr>
          <p:cNvPr id="75779" name="Rectangle 3"/>
          <p:cNvSpPr>
            <a:spLocks noGrp="1" noChangeArrowheads="1"/>
          </p:cNvSpPr>
          <p:nvPr>
            <p:ph type="body" idx="1"/>
          </p:nvPr>
        </p:nvSpPr>
        <p:spPr/>
        <p:txBody>
          <a:bodyPr/>
          <a:lstStyle/>
          <a:p>
            <a:r>
              <a:rPr lang="en-GB" dirty="0">
                <a:latin typeface="Avenir Book"/>
                <a:cs typeface="Avenir Book"/>
              </a:rPr>
              <a:t>Predictions of maintainability can be made by assessing the complexity of system components.</a:t>
            </a:r>
          </a:p>
          <a:p>
            <a:r>
              <a:rPr lang="en-GB" dirty="0">
                <a:latin typeface="Avenir Book"/>
                <a:cs typeface="Avenir Book"/>
              </a:rPr>
              <a:t>Studies have shown that </a:t>
            </a:r>
            <a:r>
              <a:rPr lang="en-GB" b="1" dirty="0">
                <a:latin typeface="Avenir Book"/>
                <a:cs typeface="Avenir Book"/>
              </a:rPr>
              <a:t>most maintenance effort is spent on a relatively small number of system components</a:t>
            </a:r>
            <a:r>
              <a:rPr lang="en-GB" dirty="0">
                <a:latin typeface="Avenir Book"/>
                <a:cs typeface="Avenir Book"/>
              </a:rPr>
              <a:t>.</a:t>
            </a:r>
          </a:p>
          <a:p>
            <a:r>
              <a:rPr lang="en-GB" dirty="0">
                <a:latin typeface="Avenir Book"/>
                <a:cs typeface="Avenir Book"/>
              </a:rPr>
              <a:t>Complexity depends on</a:t>
            </a:r>
          </a:p>
          <a:p>
            <a:pPr lvl="1"/>
            <a:r>
              <a:rPr lang="en-GB" dirty="0">
                <a:latin typeface="Avenir Book"/>
                <a:cs typeface="Avenir Book"/>
              </a:rPr>
              <a:t>Complexity of control </a:t>
            </a:r>
            <a:r>
              <a:rPr lang="en-GB" dirty="0" smtClean="0">
                <a:latin typeface="Avenir Book"/>
                <a:cs typeface="Avenir Book"/>
              </a:rPr>
              <a:t>structures (if, then, else, loops)</a:t>
            </a:r>
            <a:endParaRPr lang="en-GB" dirty="0">
              <a:latin typeface="Avenir Book"/>
              <a:cs typeface="Avenir Book"/>
            </a:endParaRPr>
          </a:p>
          <a:p>
            <a:pPr lvl="1"/>
            <a:r>
              <a:rPr lang="en-GB" dirty="0">
                <a:latin typeface="Avenir Book"/>
                <a:cs typeface="Avenir Book"/>
              </a:rPr>
              <a:t>Complexity of data </a:t>
            </a:r>
            <a:r>
              <a:rPr lang="en-GB" dirty="0" smtClean="0">
                <a:latin typeface="Avenir Book"/>
                <a:cs typeface="Avenir Book"/>
              </a:rPr>
              <a:t>structures (objects)</a:t>
            </a:r>
            <a:endParaRPr lang="en-GB" dirty="0">
              <a:latin typeface="Avenir Book"/>
              <a:cs typeface="Avenir Book"/>
            </a:endParaRPr>
          </a:p>
          <a:p>
            <a:pPr lvl="1"/>
            <a:r>
              <a:rPr lang="en-GB" dirty="0">
                <a:latin typeface="Avenir Book"/>
                <a:cs typeface="Avenir Book"/>
              </a:rPr>
              <a:t>Object, method (procedure) and module </a:t>
            </a:r>
            <a:r>
              <a:rPr lang="en-GB" dirty="0" smtClean="0">
                <a:latin typeface="Avenir Book"/>
                <a:cs typeface="Avenir Book"/>
              </a:rPr>
              <a:t>size</a:t>
            </a:r>
            <a:endParaRPr lang="en-GB" dirty="0">
              <a:latin typeface="Avenir Book"/>
              <a:cs typeface="Avenir Book"/>
            </a:endParaRPr>
          </a:p>
        </p:txBody>
      </p:sp>
    </p:spTree>
    <p:extLst>
      <p:ext uri="{BB962C8B-B14F-4D97-AF65-F5344CB8AC3E}">
        <p14:creationId xmlns:p14="http://schemas.microsoft.com/office/powerpoint/2010/main" val="252004373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a:noFill/>
          <a:ln/>
        </p:spPr>
        <p:txBody>
          <a:bodyPr lIns="90840" tIns="44623" rIns="90840" bIns="44623"/>
          <a:lstStyle/>
          <a:p>
            <a:r>
              <a:rPr lang="en-GB"/>
              <a:t>Process metrics</a:t>
            </a:r>
          </a:p>
        </p:txBody>
      </p:sp>
      <p:sp>
        <p:nvSpPr>
          <p:cNvPr id="50179" name="Rectangle 3"/>
          <p:cNvSpPr>
            <a:spLocks noGrp="1" noChangeArrowheads="1"/>
          </p:cNvSpPr>
          <p:nvPr>
            <p:ph type="body" idx="1"/>
          </p:nvPr>
        </p:nvSpPr>
        <p:spPr>
          <a:noFill/>
          <a:ln/>
        </p:spPr>
        <p:txBody>
          <a:bodyPr lIns="90840" tIns="44623" rIns="90840" bIns="44623"/>
          <a:lstStyle/>
          <a:p>
            <a:r>
              <a:rPr lang="en-GB" dirty="0">
                <a:latin typeface="Avenir Book"/>
                <a:cs typeface="Avenir Book"/>
              </a:rPr>
              <a:t>Process</a:t>
            </a:r>
            <a:r>
              <a:rPr lang="en-GB" dirty="0" smtClean="0">
                <a:latin typeface="Avenir Book"/>
                <a:cs typeface="Avenir Book"/>
              </a:rPr>
              <a:t> metrics may </a:t>
            </a:r>
            <a:r>
              <a:rPr lang="en-GB" dirty="0">
                <a:latin typeface="Avenir Book"/>
                <a:cs typeface="Avenir Book"/>
              </a:rPr>
              <a:t>be used to assess </a:t>
            </a:r>
            <a:r>
              <a:rPr lang="en-GB" u="sng" dirty="0">
                <a:latin typeface="Avenir Book"/>
                <a:cs typeface="Avenir Book"/>
              </a:rPr>
              <a:t>maintainability</a:t>
            </a:r>
          </a:p>
          <a:p>
            <a:pPr lvl="1"/>
            <a:r>
              <a:rPr lang="en-GB" dirty="0">
                <a:latin typeface="Avenir Book"/>
                <a:cs typeface="Avenir Book"/>
              </a:rPr>
              <a:t>Number of requests for corrective </a:t>
            </a:r>
            <a:r>
              <a:rPr lang="en-GB" dirty="0" smtClean="0">
                <a:latin typeface="Avenir Book"/>
                <a:cs typeface="Avenir Book"/>
              </a:rPr>
              <a:t>maintenance</a:t>
            </a:r>
            <a:endParaRPr lang="en-GB" dirty="0">
              <a:latin typeface="Avenir Book"/>
              <a:cs typeface="Avenir Book"/>
            </a:endParaRPr>
          </a:p>
          <a:p>
            <a:pPr lvl="1"/>
            <a:r>
              <a:rPr lang="en-GB" dirty="0">
                <a:latin typeface="Avenir Book"/>
                <a:cs typeface="Avenir Book"/>
              </a:rPr>
              <a:t>Average time required for impact </a:t>
            </a:r>
            <a:r>
              <a:rPr lang="en-GB" dirty="0" smtClean="0">
                <a:latin typeface="Avenir Book"/>
                <a:cs typeface="Avenir Book"/>
              </a:rPr>
              <a:t>analysis</a:t>
            </a:r>
            <a:endParaRPr lang="en-GB" dirty="0">
              <a:latin typeface="Avenir Book"/>
              <a:cs typeface="Avenir Book"/>
            </a:endParaRPr>
          </a:p>
          <a:p>
            <a:pPr lvl="1"/>
            <a:r>
              <a:rPr lang="en-GB" dirty="0">
                <a:latin typeface="Avenir Book"/>
                <a:cs typeface="Avenir Book"/>
              </a:rPr>
              <a:t>Average time taken to implement a change </a:t>
            </a:r>
            <a:r>
              <a:rPr lang="en-GB" dirty="0" smtClean="0">
                <a:latin typeface="Avenir Book"/>
                <a:cs typeface="Avenir Book"/>
              </a:rPr>
              <a:t>request</a:t>
            </a:r>
            <a:endParaRPr lang="en-GB" dirty="0">
              <a:latin typeface="Avenir Book"/>
              <a:cs typeface="Avenir Book"/>
            </a:endParaRPr>
          </a:p>
          <a:p>
            <a:pPr lvl="1"/>
            <a:r>
              <a:rPr lang="en-GB" dirty="0">
                <a:latin typeface="Avenir Book"/>
                <a:cs typeface="Avenir Book"/>
              </a:rPr>
              <a:t>Number of outstanding change </a:t>
            </a:r>
            <a:r>
              <a:rPr lang="en-GB" dirty="0" smtClean="0">
                <a:latin typeface="Avenir Book"/>
                <a:cs typeface="Avenir Book"/>
              </a:rPr>
              <a:t>requests</a:t>
            </a:r>
            <a:endParaRPr lang="en-GB" dirty="0">
              <a:latin typeface="Avenir Book"/>
              <a:cs typeface="Avenir Book"/>
            </a:endParaRPr>
          </a:p>
          <a:p>
            <a:endParaRPr lang="tr-TR" sz="800" dirty="0" smtClean="0">
              <a:latin typeface="Avenir Book"/>
              <a:cs typeface="Avenir Book"/>
            </a:endParaRPr>
          </a:p>
          <a:p>
            <a:r>
              <a:rPr lang="en-GB" dirty="0" smtClean="0">
                <a:latin typeface="Avenir Book"/>
                <a:cs typeface="Avenir Book"/>
              </a:rPr>
              <a:t>If </a:t>
            </a:r>
            <a:r>
              <a:rPr lang="en-GB" dirty="0">
                <a:latin typeface="Avenir Book"/>
                <a:cs typeface="Avenir Book"/>
              </a:rPr>
              <a:t>any or all of these is increasing, this may indicate a decline in maintainability.</a:t>
            </a:r>
          </a:p>
        </p:txBody>
      </p:sp>
    </p:spTree>
    <p:extLst>
      <p:ext uri="{BB962C8B-B14F-4D97-AF65-F5344CB8AC3E}">
        <p14:creationId xmlns:p14="http://schemas.microsoft.com/office/powerpoint/2010/main" val="1080352729"/>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Grp="1" noChangeArrowheads="1"/>
          </p:cNvSpPr>
          <p:nvPr>
            <p:ph type="title"/>
          </p:nvPr>
        </p:nvSpPr>
        <p:spPr/>
        <p:txBody>
          <a:bodyPr/>
          <a:lstStyle/>
          <a:p>
            <a:r>
              <a:rPr lang="en-US" dirty="0"/>
              <a:t>System </a:t>
            </a:r>
            <a:r>
              <a:rPr lang="en-US" dirty="0" smtClean="0"/>
              <a:t>re-engineering / </a:t>
            </a:r>
            <a:r>
              <a:rPr lang="en-GB" dirty="0">
                <a:latin typeface="Avenir Book"/>
                <a:cs typeface="Avenir Book"/>
              </a:rPr>
              <a:t>refactoring</a:t>
            </a:r>
            <a:endParaRPr lang="en-US" dirty="0"/>
          </a:p>
        </p:txBody>
      </p:sp>
      <p:sp>
        <p:nvSpPr>
          <p:cNvPr id="98307" name="Rectangle 3"/>
          <p:cNvSpPr>
            <a:spLocks noGrp="1" noChangeArrowheads="1"/>
          </p:cNvSpPr>
          <p:nvPr>
            <p:ph type="body" idx="1"/>
          </p:nvPr>
        </p:nvSpPr>
        <p:spPr>
          <a:xfrm>
            <a:off x="152400" y="1066800"/>
            <a:ext cx="4724400" cy="5562600"/>
          </a:xfrm>
        </p:spPr>
        <p:txBody>
          <a:bodyPr/>
          <a:lstStyle/>
          <a:p>
            <a:r>
              <a:rPr lang="en-GB" sz="2200" dirty="0">
                <a:latin typeface="Avenir Book"/>
                <a:cs typeface="Avenir Book"/>
              </a:rPr>
              <a:t>Re-structuring or re-writing part or all of a </a:t>
            </a:r>
            <a:r>
              <a:rPr lang="en-GB" sz="2200" dirty="0" smtClean="0">
                <a:solidFill>
                  <a:schemeClr val="accent6">
                    <a:lumMod val="50000"/>
                  </a:schemeClr>
                </a:solidFill>
                <a:latin typeface="Avenir Book"/>
                <a:cs typeface="Avenir Book"/>
              </a:rPr>
              <a:t>legacy </a:t>
            </a:r>
            <a:r>
              <a:rPr lang="en-GB" sz="2200" dirty="0">
                <a:solidFill>
                  <a:schemeClr val="accent6">
                    <a:lumMod val="50000"/>
                  </a:schemeClr>
                </a:solidFill>
                <a:latin typeface="Avenir Book"/>
                <a:cs typeface="Avenir Book"/>
              </a:rPr>
              <a:t>system </a:t>
            </a:r>
            <a:r>
              <a:rPr lang="en-GB" sz="2200" u="sng" dirty="0">
                <a:latin typeface="Avenir Book"/>
                <a:cs typeface="Avenir Book"/>
              </a:rPr>
              <a:t>without changing its </a:t>
            </a:r>
            <a:r>
              <a:rPr lang="en-GB" sz="2200" u="sng" dirty="0" smtClean="0">
                <a:latin typeface="Avenir Book"/>
                <a:cs typeface="Avenir Book"/>
              </a:rPr>
              <a:t>functionality</a:t>
            </a:r>
            <a:r>
              <a:rPr lang="en-GB" sz="2200" dirty="0">
                <a:latin typeface="Avenir Book"/>
                <a:cs typeface="Avenir Book"/>
              </a:rPr>
              <a:t>.</a:t>
            </a:r>
          </a:p>
          <a:p>
            <a:r>
              <a:rPr lang="en-GB" sz="2200" dirty="0">
                <a:latin typeface="Avenir Book"/>
                <a:cs typeface="Avenir Book"/>
              </a:rPr>
              <a:t>Applicable where some but not all sub-systems </a:t>
            </a:r>
            <a:r>
              <a:rPr lang="en-GB" sz="2200" dirty="0" smtClean="0">
                <a:latin typeface="Avenir Book"/>
                <a:cs typeface="Avenir Book"/>
              </a:rPr>
              <a:t>of </a:t>
            </a:r>
            <a:r>
              <a:rPr lang="en-GB" sz="2200" dirty="0">
                <a:latin typeface="Avenir Book"/>
                <a:cs typeface="Avenir Book"/>
              </a:rPr>
              <a:t>a larger system require frequent </a:t>
            </a:r>
            <a:r>
              <a:rPr lang="en-GB" sz="2200" dirty="0" smtClean="0">
                <a:latin typeface="Avenir Book"/>
                <a:cs typeface="Avenir Book"/>
              </a:rPr>
              <a:t>maintenance</a:t>
            </a:r>
            <a:r>
              <a:rPr lang="en-GB" sz="2200" dirty="0">
                <a:latin typeface="Avenir Book"/>
                <a:cs typeface="Avenir Book"/>
              </a:rPr>
              <a:t>.</a:t>
            </a:r>
          </a:p>
          <a:p>
            <a:r>
              <a:rPr lang="en-GB" sz="2200" dirty="0">
                <a:latin typeface="Avenir Book"/>
                <a:cs typeface="Avenir Book"/>
              </a:rPr>
              <a:t>Re-engineering involves adding effort to make </a:t>
            </a:r>
            <a:r>
              <a:rPr lang="en-GB" sz="2200" dirty="0" smtClean="0">
                <a:latin typeface="Avenir Book"/>
                <a:cs typeface="Avenir Book"/>
              </a:rPr>
              <a:t>them </a:t>
            </a:r>
            <a:r>
              <a:rPr lang="en-GB" sz="2200" dirty="0">
                <a:latin typeface="Avenir Book"/>
                <a:cs typeface="Avenir Book"/>
              </a:rPr>
              <a:t>easier to maintain. The system may be re-structured and </a:t>
            </a:r>
            <a:r>
              <a:rPr lang="en-GB" sz="2200" dirty="0" smtClean="0">
                <a:latin typeface="Avenir Book"/>
                <a:cs typeface="Avenir Book"/>
              </a:rPr>
              <a:t>re-documented.</a:t>
            </a:r>
          </a:p>
          <a:p>
            <a:r>
              <a:rPr lang="en-GB" sz="2200" dirty="0" smtClean="0">
                <a:latin typeface="Avenir Book"/>
                <a:cs typeface="Avenir Book"/>
              </a:rPr>
              <a:t>Also called “refactoring” </a:t>
            </a:r>
            <a:endParaRPr lang="en-GB" sz="2200" dirty="0">
              <a:latin typeface="Avenir Book"/>
              <a:cs typeface="Avenir Book"/>
            </a:endParaRPr>
          </a:p>
          <a:p>
            <a:endParaRPr lang="en-US" sz="2200" dirty="0">
              <a:latin typeface="Avenir Book"/>
              <a:cs typeface="Avenir Book"/>
            </a:endParaRPr>
          </a:p>
        </p:txBody>
      </p:sp>
      <p:pic>
        <p:nvPicPr>
          <p:cNvPr id="5122" name="Picture 2" descr="https://refactoring.com/refactoringBook.jpg"/>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5029200" y="1295400"/>
            <a:ext cx="3901672" cy="4986337"/>
          </a:xfrm>
          <a:prstGeom prst="rect">
            <a:avLst/>
          </a:prstGeom>
          <a:noFill/>
          <a:ln>
            <a:solidFill>
              <a:srgbClr val="0070C0"/>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42854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ChangeArrowheads="1"/>
          </p:cNvSpPr>
          <p:nvPr>
            <p:ph type="title"/>
          </p:nvPr>
        </p:nvSpPr>
        <p:spPr/>
        <p:txBody>
          <a:bodyPr/>
          <a:lstStyle/>
          <a:p>
            <a:r>
              <a:rPr lang="en-GB"/>
              <a:t>Software change</a:t>
            </a:r>
          </a:p>
        </p:txBody>
      </p:sp>
      <p:sp>
        <p:nvSpPr>
          <p:cNvPr id="66563" name="Rectangle 3"/>
          <p:cNvSpPr>
            <a:spLocks noGrp="1" noChangeArrowheads="1"/>
          </p:cNvSpPr>
          <p:nvPr>
            <p:ph type="body" idx="1"/>
          </p:nvPr>
        </p:nvSpPr>
        <p:spPr>
          <a:xfrm>
            <a:off x="152400" y="1066800"/>
            <a:ext cx="8839200" cy="5562600"/>
          </a:xfrm>
        </p:spPr>
        <p:txBody>
          <a:bodyPr/>
          <a:lstStyle/>
          <a:p>
            <a:r>
              <a:rPr lang="en-GB" b="1" dirty="0">
                <a:latin typeface="Avenir Book"/>
                <a:cs typeface="Avenir Book"/>
              </a:rPr>
              <a:t>Software change is inevitable</a:t>
            </a:r>
          </a:p>
          <a:p>
            <a:pPr lvl="1"/>
            <a:r>
              <a:rPr lang="en-GB" sz="2000" dirty="0">
                <a:latin typeface="Avenir Book"/>
                <a:cs typeface="Avenir Book"/>
              </a:rPr>
              <a:t>New requirements emerge when the software is used;</a:t>
            </a:r>
          </a:p>
          <a:p>
            <a:pPr lvl="1"/>
            <a:r>
              <a:rPr lang="en-GB" sz="2000" dirty="0">
                <a:latin typeface="Avenir Book"/>
                <a:cs typeface="Avenir Book"/>
              </a:rPr>
              <a:t>The business environment changes;</a:t>
            </a:r>
          </a:p>
          <a:p>
            <a:pPr lvl="1"/>
            <a:r>
              <a:rPr lang="en-GB" sz="2000" dirty="0">
                <a:latin typeface="Avenir Book"/>
                <a:cs typeface="Avenir Book"/>
              </a:rPr>
              <a:t>Errors must be repaired;</a:t>
            </a:r>
          </a:p>
          <a:p>
            <a:pPr lvl="1"/>
            <a:r>
              <a:rPr lang="en-GB" sz="2000" dirty="0">
                <a:latin typeface="Avenir Book"/>
                <a:cs typeface="Avenir Book"/>
              </a:rPr>
              <a:t>New computers and equipment is added to the system;</a:t>
            </a:r>
          </a:p>
          <a:p>
            <a:pPr lvl="1"/>
            <a:r>
              <a:rPr lang="en-GB" sz="2000" dirty="0">
                <a:latin typeface="Avenir Book"/>
                <a:cs typeface="Avenir Book"/>
              </a:rPr>
              <a:t>The performance or reliability of the system may have to </a:t>
            </a:r>
            <a:r>
              <a:rPr lang="en-GB" sz="2000" dirty="0" smtClean="0">
                <a:latin typeface="Avenir Book"/>
                <a:cs typeface="Avenir Book"/>
              </a:rPr>
              <a:t>be </a:t>
            </a:r>
            <a:r>
              <a:rPr lang="en-GB" sz="2000" dirty="0">
                <a:latin typeface="Avenir Book"/>
                <a:cs typeface="Avenir Book"/>
              </a:rPr>
              <a:t>improved</a:t>
            </a:r>
            <a:r>
              <a:rPr lang="en-GB" sz="2000" dirty="0" smtClean="0">
                <a:latin typeface="Avenir Book"/>
                <a:cs typeface="Avenir Book"/>
              </a:rPr>
              <a:t>.</a:t>
            </a:r>
            <a:endParaRPr lang="tr-TR" sz="2000" dirty="0" smtClean="0">
              <a:latin typeface="Avenir Book"/>
              <a:cs typeface="Avenir Book"/>
            </a:endParaRPr>
          </a:p>
          <a:p>
            <a:pPr lvl="1"/>
            <a:endParaRPr lang="en-GB" sz="2000" dirty="0">
              <a:latin typeface="Avenir Book"/>
              <a:cs typeface="Avenir Book"/>
            </a:endParaRPr>
          </a:p>
          <a:p>
            <a:r>
              <a:rPr lang="en-GB" b="1" dirty="0">
                <a:latin typeface="Avenir Book"/>
                <a:cs typeface="Avenir Book"/>
              </a:rPr>
              <a:t>A key problem for</a:t>
            </a:r>
            <a:r>
              <a:rPr lang="en-GB" b="1" dirty="0" smtClean="0">
                <a:latin typeface="Avenir Book"/>
                <a:cs typeface="Avenir Book"/>
              </a:rPr>
              <a:t> all organizations </a:t>
            </a:r>
            <a:r>
              <a:rPr lang="en-GB" b="1" dirty="0">
                <a:latin typeface="Avenir Book"/>
                <a:cs typeface="Avenir Book"/>
              </a:rPr>
              <a:t>is implementing and managing change to their existing software systems.</a:t>
            </a:r>
          </a:p>
        </p:txBody>
      </p:sp>
    </p:spTree>
    <p:extLst>
      <p:ext uri="{BB962C8B-B14F-4D97-AF65-F5344CB8AC3E}">
        <p14:creationId xmlns:p14="http://schemas.microsoft.com/office/powerpoint/2010/main" val="117967682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p:cNvSpPr>
            <a:spLocks noGrp="1" noChangeArrowheads="1"/>
          </p:cNvSpPr>
          <p:nvPr>
            <p:ph type="title"/>
          </p:nvPr>
        </p:nvSpPr>
        <p:spPr/>
        <p:txBody>
          <a:bodyPr/>
          <a:lstStyle/>
          <a:p>
            <a:r>
              <a:rPr lang="en-US" sz="3000" dirty="0">
                <a:latin typeface="Aharoni" panose="02010803020104030203" pitchFamily="2" charset="-79"/>
                <a:cs typeface="Aharoni" panose="02010803020104030203" pitchFamily="2" charset="-79"/>
              </a:rPr>
              <a:t>Advantages of </a:t>
            </a:r>
            <a:r>
              <a:rPr lang="en-US" sz="3000" dirty="0" smtClean="0">
                <a:latin typeface="Aharoni" panose="02010803020104030203" pitchFamily="2" charset="-79"/>
                <a:cs typeface="Aharoni" panose="02010803020104030203" pitchFamily="2" charset="-79"/>
              </a:rPr>
              <a:t>reengineering / </a:t>
            </a:r>
            <a:r>
              <a:rPr lang="en-GB" sz="3000" dirty="0">
                <a:latin typeface="Aharoni" panose="02010803020104030203" pitchFamily="2" charset="-79"/>
                <a:cs typeface="Aharoni" panose="02010803020104030203" pitchFamily="2" charset="-79"/>
              </a:rPr>
              <a:t>refactoring</a:t>
            </a:r>
            <a:endParaRPr lang="en-US" sz="3000" dirty="0">
              <a:latin typeface="Aharoni" panose="02010803020104030203" pitchFamily="2" charset="-79"/>
              <a:cs typeface="Aharoni" panose="02010803020104030203" pitchFamily="2" charset="-79"/>
            </a:endParaRPr>
          </a:p>
        </p:txBody>
      </p:sp>
      <p:sp>
        <p:nvSpPr>
          <p:cNvPr id="105475" name="Rectangle 3"/>
          <p:cNvSpPr>
            <a:spLocks noGrp="1" noChangeArrowheads="1"/>
          </p:cNvSpPr>
          <p:nvPr>
            <p:ph type="body" idx="1"/>
          </p:nvPr>
        </p:nvSpPr>
        <p:spPr>
          <a:xfrm>
            <a:off x="152400" y="1219200"/>
            <a:ext cx="8839200" cy="5410200"/>
          </a:xfrm>
        </p:spPr>
        <p:txBody>
          <a:bodyPr/>
          <a:lstStyle/>
          <a:p>
            <a:r>
              <a:rPr lang="en-GB" dirty="0">
                <a:latin typeface="Avenir Book"/>
                <a:cs typeface="Avenir Book"/>
              </a:rPr>
              <a:t>Reduced risk</a:t>
            </a:r>
          </a:p>
          <a:p>
            <a:pPr lvl="1"/>
            <a:r>
              <a:rPr lang="en-GB" dirty="0">
                <a:latin typeface="Avenir Book"/>
                <a:cs typeface="Avenir Book"/>
              </a:rPr>
              <a:t>There is a high risk in new software development. There may be development problems, staffing problems and specification problems.</a:t>
            </a:r>
          </a:p>
          <a:p>
            <a:endParaRPr lang="tr-TR" dirty="0" smtClean="0">
              <a:latin typeface="Avenir Book"/>
              <a:cs typeface="Avenir Book"/>
            </a:endParaRPr>
          </a:p>
          <a:p>
            <a:r>
              <a:rPr lang="en-GB" dirty="0" smtClean="0">
                <a:latin typeface="Avenir Book"/>
                <a:cs typeface="Avenir Book"/>
              </a:rPr>
              <a:t>Reduced </a:t>
            </a:r>
            <a:r>
              <a:rPr lang="en-GB" dirty="0">
                <a:latin typeface="Avenir Book"/>
                <a:cs typeface="Avenir Book"/>
              </a:rPr>
              <a:t>cost</a:t>
            </a:r>
          </a:p>
          <a:p>
            <a:pPr lvl="1"/>
            <a:r>
              <a:rPr lang="en-GB" dirty="0">
                <a:latin typeface="Avenir Book"/>
                <a:cs typeface="Avenir Book"/>
              </a:rPr>
              <a:t>The cost of re-engineering is often significantly less than the costs of developing new software.</a:t>
            </a:r>
          </a:p>
          <a:p>
            <a:endParaRPr lang="en-US" dirty="0">
              <a:latin typeface="Avenir Book"/>
              <a:cs typeface="Avenir Book"/>
            </a:endParaRPr>
          </a:p>
        </p:txBody>
      </p:sp>
    </p:spTree>
    <p:extLst>
      <p:ext uri="{BB962C8B-B14F-4D97-AF65-F5344CB8AC3E}">
        <p14:creationId xmlns:p14="http://schemas.microsoft.com/office/powerpoint/2010/main" val="120551684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a:t>
            </a:r>
            <a:r>
              <a:rPr lang="en-US" dirty="0"/>
              <a:t>reengineering process</a:t>
            </a:r>
            <a:r>
              <a:rPr lang="en-GB" dirty="0" smtClean="0"/>
              <a:t> </a:t>
            </a:r>
            <a:endParaRPr lang="en-US" dirty="0"/>
          </a:p>
        </p:txBody>
      </p:sp>
      <p:pic>
        <p:nvPicPr>
          <p:cNvPr id="4" name="Content Placeholder 3" descr="9.11 Re-EngProcess.eps"/>
          <p:cNvPicPr>
            <a:picLocks noGrp="1" noChangeAspect="1"/>
          </p:cNvPicPr>
          <p:nvPr>
            <p:ph idx="1"/>
          </p:nvPr>
        </p:nvPicPr>
        <p:blipFill>
          <a:blip r:embed="rId2"/>
          <a:srcRect t="-12696" b="-12696"/>
          <a:stretch>
            <a:fillRect/>
          </a:stretch>
        </p:blipFill>
        <p:spPr/>
      </p:pic>
    </p:spTree>
    <p:extLst>
      <p:ext uri="{BB962C8B-B14F-4D97-AF65-F5344CB8AC3E}">
        <p14:creationId xmlns:p14="http://schemas.microsoft.com/office/powerpoint/2010/main" val="41706388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ChangeArrowheads="1"/>
          </p:cNvSpPr>
          <p:nvPr>
            <p:ph type="title"/>
          </p:nvPr>
        </p:nvSpPr>
        <p:spPr/>
        <p:txBody>
          <a:bodyPr/>
          <a:lstStyle/>
          <a:p>
            <a:r>
              <a:rPr lang="en-US"/>
              <a:t>Reengineering process activities</a:t>
            </a:r>
          </a:p>
        </p:txBody>
      </p:sp>
      <p:sp>
        <p:nvSpPr>
          <p:cNvPr id="106499" name="Rectangle 3"/>
          <p:cNvSpPr>
            <a:spLocks noGrp="1" noChangeArrowheads="1"/>
          </p:cNvSpPr>
          <p:nvPr>
            <p:ph type="body" idx="1"/>
          </p:nvPr>
        </p:nvSpPr>
        <p:spPr/>
        <p:txBody>
          <a:bodyPr/>
          <a:lstStyle/>
          <a:p>
            <a:r>
              <a:rPr lang="en-US" sz="2400" dirty="0">
                <a:solidFill>
                  <a:schemeClr val="accent6">
                    <a:lumMod val="50000"/>
                  </a:schemeClr>
                </a:solidFill>
                <a:latin typeface="Avenir Book"/>
                <a:cs typeface="Avenir Book"/>
              </a:rPr>
              <a:t>Source code translation</a:t>
            </a:r>
          </a:p>
          <a:p>
            <a:pPr lvl="1"/>
            <a:r>
              <a:rPr lang="en-US" sz="2000" dirty="0">
                <a:latin typeface="Avenir Book"/>
                <a:cs typeface="Avenir Book"/>
              </a:rPr>
              <a:t>Convert code to a new language.</a:t>
            </a:r>
          </a:p>
          <a:p>
            <a:r>
              <a:rPr lang="en-US" sz="2400" dirty="0">
                <a:solidFill>
                  <a:schemeClr val="accent6">
                    <a:lumMod val="50000"/>
                  </a:schemeClr>
                </a:solidFill>
                <a:latin typeface="Avenir Book"/>
                <a:cs typeface="Avenir Book"/>
              </a:rPr>
              <a:t>Reverse engineering</a:t>
            </a:r>
          </a:p>
          <a:p>
            <a:pPr lvl="1"/>
            <a:r>
              <a:rPr lang="en-US" sz="2000" dirty="0" smtClean="0">
                <a:latin typeface="Avenir Book"/>
                <a:cs typeface="Avenir Book"/>
              </a:rPr>
              <a:t>Analyze </a:t>
            </a:r>
            <a:r>
              <a:rPr lang="en-US" sz="2000" dirty="0">
                <a:latin typeface="Avenir Book"/>
                <a:cs typeface="Avenir Book"/>
              </a:rPr>
              <a:t>the program to understand </a:t>
            </a:r>
            <a:r>
              <a:rPr lang="en-US" sz="2000" dirty="0" smtClean="0">
                <a:latin typeface="Avenir Book"/>
                <a:cs typeface="Avenir Book"/>
              </a:rPr>
              <a:t>it.</a:t>
            </a:r>
            <a:endParaRPr lang="en-US" sz="2000" dirty="0">
              <a:latin typeface="Avenir Book"/>
              <a:cs typeface="Avenir Book"/>
            </a:endParaRPr>
          </a:p>
          <a:p>
            <a:r>
              <a:rPr lang="en-US" sz="2400" dirty="0">
                <a:solidFill>
                  <a:schemeClr val="accent6">
                    <a:lumMod val="50000"/>
                  </a:schemeClr>
                </a:solidFill>
                <a:latin typeface="Avenir Book"/>
                <a:cs typeface="Avenir Book"/>
              </a:rPr>
              <a:t>Program structure improvement</a:t>
            </a:r>
          </a:p>
          <a:p>
            <a:pPr lvl="1"/>
            <a:r>
              <a:rPr lang="en-US" dirty="0">
                <a:latin typeface="Avenir Book"/>
                <a:cs typeface="Avenir Book"/>
              </a:rPr>
              <a:t>Restructure automatically for understandability;</a:t>
            </a:r>
          </a:p>
          <a:p>
            <a:r>
              <a:rPr lang="en-US" sz="2400" dirty="0">
                <a:solidFill>
                  <a:schemeClr val="accent6">
                    <a:lumMod val="50000"/>
                  </a:schemeClr>
                </a:solidFill>
                <a:latin typeface="Avenir Book"/>
                <a:cs typeface="Avenir Book"/>
              </a:rPr>
              <a:t>Program </a:t>
            </a:r>
            <a:r>
              <a:rPr lang="en-US" sz="2400" dirty="0" smtClean="0">
                <a:solidFill>
                  <a:schemeClr val="accent6">
                    <a:lumMod val="50000"/>
                  </a:schemeClr>
                </a:solidFill>
                <a:latin typeface="Avenir Book"/>
                <a:cs typeface="Avenir Book"/>
              </a:rPr>
              <a:t>modularization</a:t>
            </a:r>
            <a:endParaRPr lang="en-US" sz="2400" dirty="0">
              <a:solidFill>
                <a:schemeClr val="accent6">
                  <a:lumMod val="50000"/>
                </a:schemeClr>
              </a:solidFill>
              <a:latin typeface="Avenir Book"/>
              <a:cs typeface="Avenir Book"/>
            </a:endParaRPr>
          </a:p>
          <a:p>
            <a:pPr lvl="1"/>
            <a:r>
              <a:rPr lang="en-US" dirty="0" smtClean="0">
                <a:latin typeface="Avenir Book"/>
                <a:cs typeface="Avenir Book"/>
              </a:rPr>
              <a:t>Reorganize </a:t>
            </a:r>
            <a:r>
              <a:rPr lang="en-US" dirty="0">
                <a:latin typeface="Avenir Book"/>
                <a:cs typeface="Avenir Book"/>
              </a:rPr>
              <a:t>the program structure;</a:t>
            </a:r>
          </a:p>
          <a:p>
            <a:r>
              <a:rPr lang="en-US" sz="2400" dirty="0">
                <a:solidFill>
                  <a:schemeClr val="accent6">
                    <a:lumMod val="50000"/>
                  </a:schemeClr>
                </a:solidFill>
                <a:latin typeface="Avenir Book"/>
                <a:cs typeface="Avenir Book"/>
              </a:rPr>
              <a:t>Data reengineering</a:t>
            </a:r>
          </a:p>
          <a:p>
            <a:pPr lvl="1"/>
            <a:r>
              <a:rPr lang="en-US" dirty="0">
                <a:latin typeface="Avenir Book"/>
                <a:cs typeface="Avenir Book"/>
              </a:rPr>
              <a:t>Clean-up and restructure system data.</a:t>
            </a:r>
          </a:p>
        </p:txBody>
      </p:sp>
    </p:spTree>
    <p:extLst>
      <p:ext uri="{BB962C8B-B14F-4D97-AF65-F5344CB8AC3E}">
        <p14:creationId xmlns:p14="http://schemas.microsoft.com/office/powerpoint/2010/main" val="402410378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Figure </a:t>
            </a:r>
            <a:r>
              <a:rPr lang="en-US" sz="3200" dirty="0"/>
              <a:t>9.12</a:t>
            </a:r>
            <a:r>
              <a:rPr lang="en-US" sz="3200" dirty="0" smtClean="0"/>
              <a:t> Reengineering </a:t>
            </a:r>
            <a:r>
              <a:rPr lang="en-US" sz="3200" dirty="0"/>
              <a:t>approaches</a:t>
            </a:r>
            <a:r>
              <a:rPr lang="en-GB" sz="3200" dirty="0" smtClean="0"/>
              <a:t> </a:t>
            </a:r>
            <a:endParaRPr lang="en-US" sz="3200" dirty="0"/>
          </a:p>
        </p:txBody>
      </p:sp>
      <p:pic>
        <p:nvPicPr>
          <p:cNvPr id="4" name="Content Placeholder 3" descr="9.12 Re-EngApproaches.eps"/>
          <p:cNvPicPr>
            <a:picLocks noGrp="1" noChangeAspect="1"/>
          </p:cNvPicPr>
          <p:nvPr>
            <p:ph idx="1"/>
          </p:nvPr>
        </p:nvPicPr>
        <p:blipFill>
          <a:blip r:embed="rId2"/>
          <a:srcRect t="-25178" b="-25178"/>
          <a:stretch>
            <a:fillRect/>
          </a:stretch>
        </p:blipFill>
        <p:spPr>
          <a:xfrm>
            <a:off x="131712" y="1295400"/>
            <a:ext cx="8859887" cy="4872597"/>
          </a:xfrm>
        </p:spPr>
      </p:pic>
    </p:spTree>
    <p:extLst>
      <p:ext uri="{BB962C8B-B14F-4D97-AF65-F5344CB8AC3E}">
        <p14:creationId xmlns:p14="http://schemas.microsoft.com/office/powerpoint/2010/main" val="62072375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p:cNvSpPr>
            <a:spLocks noGrp="1" noChangeArrowheads="1"/>
          </p:cNvSpPr>
          <p:nvPr>
            <p:ph type="title"/>
          </p:nvPr>
        </p:nvSpPr>
        <p:spPr/>
        <p:txBody>
          <a:bodyPr/>
          <a:lstStyle/>
          <a:p>
            <a:r>
              <a:rPr lang="en-US"/>
              <a:t>Reengineering cost factors</a:t>
            </a:r>
          </a:p>
        </p:txBody>
      </p:sp>
      <p:sp>
        <p:nvSpPr>
          <p:cNvPr id="107523" name="Rectangle 3"/>
          <p:cNvSpPr>
            <a:spLocks noGrp="1" noChangeArrowheads="1"/>
          </p:cNvSpPr>
          <p:nvPr>
            <p:ph type="body" idx="1"/>
          </p:nvPr>
        </p:nvSpPr>
        <p:spPr>
          <a:xfrm>
            <a:off x="152400" y="1219200"/>
            <a:ext cx="8839200" cy="5410200"/>
          </a:xfrm>
        </p:spPr>
        <p:txBody>
          <a:bodyPr/>
          <a:lstStyle/>
          <a:p>
            <a:pPr>
              <a:lnSpc>
                <a:spcPct val="90000"/>
              </a:lnSpc>
            </a:pPr>
            <a:r>
              <a:rPr lang="en-GB" dirty="0">
                <a:latin typeface="Avenir Book"/>
                <a:cs typeface="Avenir Book"/>
              </a:rPr>
              <a:t>The quality of the software to be reengineered.</a:t>
            </a:r>
          </a:p>
          <a:p>
            <a:pPr>
              <a:lnSpc>
                <a:spcPct val="90000"/>
              </a:lnSpc>
            </a:pPr>
            <a:r>
              <a:rPr lang="en-GB" dirty="0">
                <a:latin typeface="Avenir Book"/>
                <a:cs typeface="Avenir Book"/>
              </a:rPr>
              <a:t>The tool support available for reengineering.</a:t>
            </a:r>
          </a:p>
          <a:p>
            <a:pPr>
              <a:lnSpc>
                <a:spcPct val="90000"/>
              </a:lnSpc>
            </a:pPr>
            <a:r>
              <a:rPr lang="en-GB" dirty="0">
                <a:latin typeface="Avenir Book"/>
                <a:cs typeface="Avenir Book"/>
              </a:rPr>
              <a:t>The extent of the data conversion which is required.</a:t>
            </a:r>
          </a:p>
          <a:p>
            <a:pPr>
              <a:lnSpc>
                <a:spcPct val="90000"/>
              </a:lnSpc>
            </a:pPr>
            <a:r>
              <a:rPr lang="en-GB" dirty="0">
                <a:latin typeface="Avenir Book"/>
                <a:cs typeface="Avenir Book"/>
              </a:rPr>
              <a:t>The availability of expert staff for reengineering. </a:t>
            </a:r>
          </a:p>
          <a:p>
            <a:pPr lvl="1">
              <a:lnSpc>
                <a:spcPct val="90000"/>
              </a:lnSpc>
            </a:pPr>
            <a:r>
              <a:rPr lang="en-GB" dirty="0">
                <a:latin typeface="Avenir Book"/>
                <a:cs typeface="Avenir Book"/>
              </a:rPr>
              <a:t>This can be a problem with old systems based on technology that is no longer widely used.</a:t>
            </a:r>
            <a:endParaRPr lang="en-US" dirty="0">
              <a:latin typeface="Avenir Book"/>
              <a:cs typeface="Avenir Book"/>
            </a:endParaRPr>
          </a:p>
        </p:txBody>
      </p:sp>
    </p:spTree>
    <p:extLst>
      <p:ext uri="{BB962C8B-B14F-4D97-AF65-F5344CB8AC3E}">
        <p14:creationId xmlns:p14="http://schemas.microsoft.com/office/powerpoint/2010/main" val="111523453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Preventative maintenance by refactoring</a:t>
            </a:r>
            <a:endParaRPr lang="en-US" sz="3200" dirty="0"/>
          </a:p>
        </p:txBody>
      </p:sp>
      <p:sp>
        <p:nvSpPr>
          <p:cNvPr id="3" name="Content Placeholder 2"/>
          <p:cNvSpPr>
            <a:spLocks noGrp="1"/>
          </p:cNvSpPr>
          <p:nvPr>
            <p:ph idx="1"/>
          </p:nvPr>
        </p:nvSpPr>
        <p:spPr/>
        <p:txBody>
          <a:bodyPr/>
          <a:lstStyle/>
          <a:p>
            <a:r>
              <a:rPr lang="en-US" u="sng" dirty="0" smtClean="0">
                <a:solidFill>
                  <a:srgbClr val="558ED5"/>
                </a:solidFill>
                <a:latin typeface="Avenir Book"/>
                <a:cs typeface="Avenir Book"/>
              </a:rPr>
              <a:t>Refactoring</a:t>
            </a:r>
            <a:r>
              <a:rPr lang="en-US" dirty="0" smtClean="0">
                <a:latin typeface="Avenir Book"/>
                <a:cs typeface="Avenir Book"/>
              </a:rPr>
              <a:t> is the process of making improvements to a program to slow down degradation through change.</a:t>
            </a:r>
          </a:p>
          <a:p>
            <a:pPr lvl="1"/>
            <a:r>
              <a:rPr lang="en-US" dirty="0" smtClean="0">
                <a:latin typeface="Avenir Book"/>
                <a:cs typeface="Avenir Book"/>
              </a:rPr>
              <a:t>You can think of refactoring as ‘</a:t>
            </a:r>
            <a:r>
              <a:rPr lang="en-US" u="sng" dirty="0" smtClean="0">
                <a:latin typeface="Avenir Book"/>
                <a:cs typeface="Avenir Book"/>
              </a:rPr>
              <a:t>preventative maintenance</a:t>
            </a:r>
            <a:r>
              <a:rPr lang="en-US" dirty="0" smtClean="0">
                <a:latin typeface="Avenir Book"/>
                <a:cs typeface="Avenir Book"/>
              </a:rPr>
              <a:t>’ that reduces the problems of future change. </a:t>
            </a:r>
          </a:p>
          <a:p>
            <a:r>
              <a:rPr lang="en-US" dirty="0" smtClean="0">
                <a:latin typeface="Avenir Book"/>
                <a:cs typeface="Avenir Book"/>
              </a:rPr>
              <a:t>Refactoring involves modifying a program to improve its structure, reduce its complexity or make it easier to understand. </a:t>
            </a:r>
          </a:p>
          <a:p>
            <a:r>
              <a:rPr lang="en-US" dirty="0" smtClean="0">
                <a:latin typeface="Avenir Book"/>
                <a:cs typeface="Avenir Book"/>
              </a:rPr>
              <a:t>When you </a:t>
            </a:r>
            <a:r>
              <a:rPr lang="en-US" dirty="0" smtClean="0">
                <a:latin typeface="Avenir Book"/>
                <a:cs typeface="Avenir Book"/>
              </a:rPr>
              <a:t>refactor </a:t>
            </a:r>
            <a:r>
              <a:rPr lang="en-US" dirty="0" smtClean="0">
                <a:latin typeface="Avenir Book"/>
                <a:cs typeface="Avenir Book"/>
              </a:rPr>
              <a:t>a program, you should not add functionality but rather concentrate on program improvement. </a:t>
            </a:r>
            <a:endParaRPr lang="en-US" dirty="0">
              <a:latin typeface="Avenir Book"/>
              <a:cs typeface="Avenir Book"/>
            </a:endParaRPr>
          </a:p>
        </p:txBody>
      </p:sp>
    </p:spTree>
    <p:extLst>
      <p:ext uri="{BB962C8B-B14F-4D97-AF65-F5344CB8AC3E}">
        <p14:creationId xmlns:p14="http://schemas.microsoft.com/office/powerpoint/2010/main" val="334937269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Refactoring and reengineering</a:t>
            </a:r>
            <a:endParaRPr lang="en-US" dirty="0"/>
          </a:p>
        </p:txBody>
      </p:sp>
      <p:sp>
        <p:nvSpPr>
          <p:cNvPr id="3" name="Content Placeholder 2"/>
          <p:cNvSpPr>
            <a:spLocks noGrp="1"/>
          </p:cNvSpPr>
          <p:nvPr>
            <p:ph idx="1"/>
          </p:nvPr>
        </p:nvSpPr>
        <p:spPr/>
        <p:txBody>
          <a:bodyPr/>
          <a:lstStyle/>
          <a:p>
            <a:r>
              <a:rPr lang="en-US" u="sng" dirty="0" smtClean="0">
                <a:latin typeface="Avenir Book"/>
                <a:cs typeface="Avenir Book"/>
              </a:rPr>
              <a:t>Re-engineering</a:t>
            </a:r>
            <a:r>
              <a:rPr lang="en-US" dirty="0" smtClean="0">
                <a:latin typeface="Avenir Book"/>
                <a:cs typeface="Avenir Book"/>
              </a:rPr>
              <a:t> takes place after a system has been maintained for some time and maintenance costs are increasing. You use </a:t>
            </a:r>
            <a:r>
              <a:rPr lang="en-US" u="sng" dirty="0" smtClean="0">
                <a:latin typeface="Avenir Book"/>
                <a:cs typeface="Avenir Book"/>
              </a:rPr>
              <a:t>automated tools</a:t>
            </a:r>
            <a:r>
              <a:rPr lang="en-US" dirty="0" smtClean="0">
                <a:latin typeface="Avenir Book"/>
                <a:cs typeface="Avenir Book"/>
              </a:rPr>
              <a:t> to process and re-engineer a legacy system to create a new system that is more maintainable. </a:t>
            </a:r>
          </a:p>
          <a:p>
            <a:r>
              <a:rPr lang="en-US" u="sng" dirty="0" smtClean="0">
                <a:latin typeface="Avenir Book"/>
                <a:cs typeface="Avenir Book"/>
              </a:rPr>
              <a:t>Refactoring</a:t>
            </a:r>
            <a:r>
              <a:rPr lang="en-US" dirty="0" smtClean="0">
                <a:latin typeface="Avenir Book"/>
                <a:cs typeface="Avenir Book"/>
              </a:rPr>
              <a:t> is a continuous process of improvement throughout the development and evolution process. It is intended to avoid the structure and code degradation that increases the costs and difficulties of maintaining a system.</a:t>
            </a:r>
            <a:r>
              <a:rPr lang="en-GB" dirty="0" smtClean="0">
                <a:latin typeface="Avenir Book"/>
                <a:cs typeface="Avenir Book"/>
              </a:rPr>
              <a:t> </a:t>
            </a:r>
          </a:p>
          <a:p>
            <a:r>
              <a:rPr lang="en-US" dirty="0" smtClean="0">
                <a:latin typeface="Avenir Book"/>
                <a:cs typeface="Avenir Book"/>
              </a:rPr>
              <a:t>One of the main reasons to do refactoring is to identify and remove </a:t>
            </a:r>
            <a:r>
              <a:rPr lang="en-US" u="sng" dirty="0">
                <a:latin typeface="Avenir Book"/>
              </a:rPr>
              <a:t>‘Bad smells’</a:t>
            </a:r>
            <a:r>
              <a:rPr lang="en-US" dirty="0">
                <a:latin typeface="Avenir Book"/>
              </a:rPr>
              <a:t> in program </a:t>
            </a:r>
            <a:r>
              <a:rPr lang="en-US" dirty="0" smtClean="0">
                <a:latin typeface="Avenir Book"/>
              </a:rPr>
              <a:t>code (next)</a:t>
            </a:r>
            <a:endParaRPr lang="en-US" dirty="0">
              <a:latin typeface="Avenir Book"/>
              <a:cs typeface="Avenir Book"/>
            </a:endParaRPr>
          </a:p>
        </p:txBody>
      </p:sp>
    </p:spTree>
    <p:extLst>
      <p:ext uri="{BB962C8B-B14F-4D97-AF65-F5344CB8AC3E}">
        <p14:creationId xmlns:p14="http://schemas.microsoft.com/office/powerpoint/2010/main" val="196836620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Refactoring</a:t>
            </a:r>
            <a:endParaRPr lang="en-US" dirty="0"/>
          </a:p>
        </p:txBody>
      </p:sp>
      <p:sp>
        <p:nvSpPr>
          <p:cNvPr id="3" name="Content Placeholder 2"/>
          <p:cNvSpPr>
            <a:spLocks noGrp="1"/>
          </p:cNvSpPr>
          <p:nvPr>
            <p:ph idx="1"/>
          </p:nvPr>
        </p:nvSpPr>
        <p:spPr/>
        <p:txBody>
          <a:bodyPr/>
          <a:lstStyle/>
          <a:p>
            <a:r>
              <a:rPr lang="en-US" dirty="0" smtClean="0">
                <a:latin typeface="Avenir Book"/>
                <a:cs typeface="Avenir Book"/>
              </a:rPr>
              <a:t>A very active discussion among expert programmers</a:t>
            </a:r>
            <a:endParaRPr lang="en-US" dirty="0">
              <a:latin typeface="Avenir Book"/>
              <a:cs typeface="Avenir Book"/>
            </a:endParaRPr>
          </a:p>
        </p:txBody>
      </p:sp>
      <p:pic>
        <p:nvPicPr>
          <p:cNvPr id="4" name="Picture 3"/>
          <p:cNvPicPr>
            <a:picLocks noChangeAspect="1"/>
          </p:cNvPicPr>
          <p:nvPr/>
        </p:nvPicPr>
        <p:blipFill>
          <a:blip r:embed="rId2"/>
          <a:stretch>
            <a:fillRect/>
          </a:stretch>
        </p:blipFill>
        <p:spPr>
          <a:xfrm>
            <a:off x="914400" y="1756358"/>
            <a:ext cx="7239000" cy="4873042"/>
          </a:xfrm>
          <a:prstGeom prst="rect">
            <a:avLst/>
          </a:prstGeom>
        </p:spPr>
      </p:pic>
    </p:spTree>
    <p:extLst>
      <p:ext uri="{BB962C8B-B14F-4D97-AF65-F5344CB8AC3E}">
        <p14:creationId xmlns:p14="http://schemas.microsoft.com/office/powerpoint/2010/main" val="42060622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Refactoring</a:t>
            </a:r>
            <a:endParaRPr lang="en-US" dirty="0"/>
          </a:p>
        </p:txBody>
      </p:sp>
      <p:sp>
        <p:nvSpPr>
          <p:cNvPr id="3" name="Content Placeholder 2"/>
          <p:cNvSpPr>
            <a:spLocks noGrp="1"/>
          </p:cNvSpPr>
          <p:nvPr>
            <p:ph idx="1"/>
          </p:nvPr>
        </p:nvSpPr>
        <p:spPr/>
        <p:txBody>
          <a:bodyPr/>
          <a:lstStyle/>
          <a:p>
            <a:r>
              <a:rPr lang="tr-TR" dirty="0" err="1" smtClean="0">
                <a:latin typeface="Avenir Book"/>
                <a:cs typeface="Avenir Book"/>
              </a:rPr>
              <a:t>In</a:t>
            </a:r>
            <a:r>
              <a:rPr lang="tr-TR" dirty="0" smtClean="0">
                <a:latin typeface="Avenir Book"/>
                <a:cs typeface="Avenir Book"/>
              </a:rPr>
              <a:t> </a:t>
            </a:r>
            <a:r>
              <a:rPr lang="tr-TR" dirty="0" err="1" smtClean="0">
                <a:latin typeface="Avenir Book"/>
                <a:cs typeface="Avenir Book"/>
              </a:rPr>
              <a:t>Turkey</a:t>
            </a:r>
            <a:endParaRPr lang="en-US" dirty="0">
              <a:latin typeface="Avenir Book"/>
              <a:cs typeface="Avenir Book"/>
            </a:endParaRPr>
          </a:p>
        </p:txBody>
      </p:sp>
      <p:pic>
        <p:nvPicPr>
          <p:cNvPr id="5" name="Picture 4"/>
          <p:cNvPicPr>
            <a:picLocks noChangeAspect="1"/>
          </p:cNvPicPr>
          <p:nvPr/>
        </p:nvPicPr>
        <p:blipFill>
          <a:blip r:embed="rId2"/>
          <a:stretch>
            <a:fillRect/>
          </a:stretch>
        </p:blipFill>
        <p:spPr>
          <a:xfrm>
            <a:off x="2276475" y="914400"/>
            <a:ext cx="6715125" cy="5648325"/>
          </a:xfrm>
          <a:prstGeom prst="rect">
            <a:avLst/>
          </a:prstGeom>
        </p:spPr>
      </p:pic>
    </p:spTree>
    <p:extLst>
      <p:ext uri="{BB962C8B-B14F-4D97-AF65-F5344CB8AC3E}">
        <p14:creationId xmlns:p14="http://schemas.microsoft.com/office/powerpoint/2010/main" val="429324468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‘Bad smells’ in program code</a:t>
            </a:r>
            <a:endParaRPr lang="en-US" dirty="0"/>
          </a:p>
        </p:txBody>
      </p:sp>
      <p:sp>
        <p:nvSpPr>
          <p:cNvPr id="3" name="Content Placeholder 2"/>
          <p:cNvSpPr>
            <a:spLocks noGrp="1"/>
          </p:cNvSpPr>
          <p:nvPr>
            <p:ph idx="1"/>
          </p:nvPr>
        </p:nvSpPr>
        <p:spPr/>
        <p:txBody>
          <a:bodyPr/>
          <a:lstStyle/>
          <a:p>
            <a:r>
              <a:rPr lang="en-US" dirty="0" smtClean="0">
                <a:latin typeface="Avenir Book"/>
                <a:cs typeface="Avenir Book"/>
              </a:rPr>
              <a:t>Duplicate code </a:t>
            </a:r>
          </a:p>
          <a:p>
            <a:pPr lvl="1"/>
            <a:r>
              <a:rPr lang="en-US" sz="2200" dirty="0" smtClean="0">
                <a:latin typeface="Avenir Book"/>
                <a:cs typeface="Avenir Book"/>
              </a:rPr>
              <a:t>The same or very similar code may be included at different places in a program. This can be removed and implemented as a single method or function that is called as required.</a:t>
            </a:r>
            <a:endParaRPr lang="en-GB" sz="2200" dirty="0" smtClean="0">
              <a:latin typeface="Avenir Book"/>
              <a:cs typeface="Avenir Book"/>
            </a:endParaRPr>
          </a:p>
          <a:p>
            <a:r>
              <a:rPr lang="en-US" dirty="0" smtClean="0">
                <a:latin typeface="Avenir Book"/>
                <a:cs typeface="Avenir Book"/>
              </a:rPr>
              <a:t>Long methods</a:t>
            </a:r>
          </a:p>
          <a:p>
            <a:pPr lvl="1"/>
            <a:r>
              <a:rPr lang="en-US" sz="2200" dirty="0" smtClean="0">
                <a:latin typeface="Avenir Book"/>
                <a:cs typeface="Avenir Book"/>
              </a:rPr>
              <a:t>If a method is too long, it should be redesigned as a number of shorter methods.</a:t>
            </a:r>
            <a:endParaRPr lang="en-GB" sz="2200" dirty="0" smtClean="0">
              <a:latin typeface="Avenir Book"/>
              <a:cs typeface="Avenir Book"/>
            </a:endParaRPr>
          </a:p>
          <a:p>
            <a:r>
              <a:rPr lang="en-US" dirty="0" smtClean="0">
                <a:latin typeface="Avenir Book"/>
                <a:cs typeface="Avenir Book"/>
              </a:rPr>
              <a:t>Switch (case) statements </a:t>
            </a:r>
          </a:p>
          <a:p>
            <a:pPr lvl="1"/>
            <a:r>
              <a:rPr lang="en-US" sz="2200" dirty="0" smtClean="0">
                <a:latin typeface="Avenir Book"/>
                <a:cs typeface="Avenir Book"/>
              </a:rPr>
              <a:t>These often involve duplication, where the </a:t>
            </a:r>
            <a:r>
              <a:rPr lang="en-US" sz="2200" u="sng" dirty="0" smtClean="0">
                <a:latin typeface="Avenir Book"/>
                <a:cs typeface="Avenir Book"/>
              </a:rPr>
              <a:t>switch</a:t>
            </a:r>
            <a:r>
              <a:rPr lang="en-US" sz="2200" dirty="0" smtClean="0">
                <a:latin typeface="Avenir Book"/>
                <a:cs typeface="Avenir Book"/>
              </a:rPr>
              <a:t> depends on the type of a value. The switch statements may be scattered around a program. In object-oriented languages, you can often use </a:t>
            </a:r>
            <a:r>
              <a:rPr lang="en-US" sz="2200" u="sng" dirty="0" smtClean="0">
                <a:latin typeface="Avenir Book"/>
                <a:cs typeface="Avenir Book"/>
              </a:rPr>
              <a:t>polymorphism</a:t>
            </a:r>
            <a:r>
              <a:rPr lang="en-US" sz="2200" dirty="0" smtClean="0">
                <a:latin typeface="Avenir Book"/>
                <a:cs typeface="Avenir Book"/>
              </a:rPr>
              <a:t> to achieve the same thing.</a:t>
            </a:r>
            <a:endParaRPr lang="en-GB" sz="2200" dirty="0" smtClean="0">
              <a:latin typeface="Avenir Book"/>
              <a:cs typeface="Avenir Book"/>
            </a:endParaRPr>
          </a:p>
        </p:txBody>
      </p:sp>
    </p:spTree>
    <p:extLst>
      <p:ext uri="{BB962C8B-B14F-4D97-AF65-F5344CB8AC3E}">
        <p14:creationId xmlns:p14="http://schemas.microsoft.com/office/powerpoint/2010/main" val="7593686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Evolution </a:t>
            </a:r>
            <a:r>
              <a:rPr lang="en-CA" dirty="0"/>
              <a:t>of </a:t>
            </a:r>
            <a:r>
              <a:rPr lang="en-CA" dirty="0" smtClean="0"/>
              <a:t>Android</a:t>
            </a:r>
            <a:endParaRPr lang="en-CA" dirty="0"/>
          </a:p>
        </p:txBody>
      </p:sp>
      <p:pic>
        <p:nvPicPr>
          <p:cNvPr id="1026" name="Picture 2" descr="http://www1-lw.xda-cdn.com/wp-content/uploads/2013/11/android-evolution.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399" y="2057400"/>
            <a:ext cx="8891235" cy="2971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9021390"/>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‘Bad smells’ in program code</a:t>
            </a:r>
            <a:endParaRPr lang="en-US" dirty="0"/>
          </a:p>
        </p:txBody>
      </p:sp>
      <p:sp>
        <p:nvSpPr>
          <p:cNvPr id="3" name="Content Placeholder 2"/>
          <p:cNvSpPr>
            <a:spLocks noGrp="1"/>
          </p:cNvSpPr>
          <p:nvPr>
            <p:ph idx="1"/>
          </p:nvPr>
        </p:nvSpPr>
        <p:spPr/>
        <p:txBody>
          <a:bodyPr/>
          <a:lstStyle/>
          <a:p>
            <a:r>
              <a:rPr lang="en-US" dirty="0" smtClean="0">
                <a:latin typeface="Avenir Book"/>
                <a:cs typeface="Avenir Book"/>
              </a:rPr>
              <a:t>Data clumping </a:t>
            </a:r>
          </a:p>
          <a:p>
            <a:pPr lvl="1"/>
            <a:r>
              <a:rPr lang="en-US" dirty="0" smtClean="0">
                <a:latin typeface="Avenir Book"/>
                <a:cs typeface="Avenir Book"/>
              </a:rPr>
              <a:t>Data clumps occur when the same group of data items (fields in classes, parameters in methods) re-occur in several places in a program. These can often be replaced with an object that encapsulates all of the data.</a:t>
            </a:r>
            <a:endParaRPr lang="en-GB" dirty="0" smtClean="0">
              <a:latin typeface="Avenir Book"/>
              <a:cs typeface="Avenir Book"/>
            </a:endParaRPr>
          </a:p>
          <a:p>
            <a:r>
              <a:rPr lang="en-US" dirty="0" smtClean="0">
                <a:latin typeface="Avenir Book"/>
                <a:cs typeface="Avenir Book"/>
              </a:rPr>
              <a:t>Speculative generality </a:t>
            </a:r>
          </a:p>
          <a:p>
            <a:pPr lvl="1"/>
            <a:r>
              <a:rPr lang="en-US" dirty="0" smtClean="0">
                <a:latin typeface="Avenir Book"/>
                <a:cs typeface="Avenir Book"/>
              </a:rPr>
              <a:t>This occurs when developers include generality in a program in case it is required in the future. This can often simply be removed.</a:t>
            </a:r>
            <a:r>
              <a:rPr lang="en-GB" dirty="0" smtClean="0">
                <a:latin typeface="Avenir Book"/>
                <a:cs typeface="Avenir Book"/>
              </a:rPr>
              <a:t> </a:t>
            </a:r>
            <a:endParaRPr lang="en-US" dirty="0" smtClean="0">
              <a:latin typeface="Avenir Book"/>
              <a:cs typeface="Avenir Book"/>
            </a:endParaRPr>
          </a:p>
          <a:p>
            <a:endParaRPr lang="en-US" dirty="0">
              <a:latin typeface="Avenir Book"/>
              <a:cs typeface="Avenir Book"/>
            </a:endParaRPr>
          </a:p>
        </p:txBody>
      </p:sp>
    </p:spTree>
    <p:extLst>
      <p:ext uri="{BB962C8B-B14F-4D97-AF65-F5344CB8AC3E}">
        <p14:creationId xmlns:p14="http://schemas.microsoft.com/office/powerpoint/2010/main" val="154441423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Bad smells</a:t>
            </a:r>
            <a:endParaRPr lang="en-US" dirty="0"/>
          </a:p>
        </p:txBody>
      </p:sp>
      <p:sp>
        <p:nvSpPr>
          <p:cNvPr id="4" name="Content Placeholder 3"/>
          <p:cNvSpPr>
            <a:spLocks noGrp="1"/>
          </p:cNvSpPr>
          <p:nvPr>
            <p:ph idx="1"/>
          </p:nvPr>
        </p:nvSpPr>
        <p:spPr/>
        <p:txBody>
          <a:bodyPr/>
          <a:lstStyle/>
          <a:p>
            <a:endParaRPr lang="en-CA"/>
          </a:p>
        </p:txBody>
      </p:sp>
      <p:pic>
        <p:nvPicPr>
          <p:cNvPr id="5" name="Picture 4"/>
          <p:cNvPicPr>
            <a:picLocks noChangeAspect="1"/>
          </p:cNvPicPr>
          <p:nvPr/>
        </p:nvPicPr>
        <p:blipFill>
          <a:blip r:embed="rId2"/>
          <a:stretch>
            <a:fillRect/>
          </a:stretch>
        </p:blipFill>
        <p:spPr>
          <a:xfrm>
            <a:off x="664369" y="1066800"/>
            <a:ext cx="7815262" cy="5524721"/>
          </a:xfrm>
          <a:prstGeom prst="rect">
            <a:avLst/>
          </a:prstGeom>
        </p:spPr>
      </p:pic>
    </p:spTree>
    <p:extLst>
      <p:ext uri="{BB962C8B-B14F-4D97-AF65-F5344CB8AC3E}">
        <p14:creationId xmlns:p14="http://schemas.microsoft.com/office/powerpoint/2010/main" val="417371690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Topics covered</a:t>
            </a:r>
            <a:endParaRPr lang="en-US" dirty="0"/>
          </a:p>
        </p:txBody>
      </p:sp>
      <p:sp>
        <p:nvSpPr>
          <p:cNvPr id="3" name="Content Placeholder 2"/>
          <p:cNvSpPr>
            <a:spLocks noGrp="1"/>
          </p:cNvSpPr>
          <p:nvPr>
            <p:ph idx="1"/>
          </p:nvPr>
        </p:nvSpPr>
        <p:spPr/>
        <p:txBody>
          <a:bodyPr/>
          <a:lstStyle/>
          <a:p>
            <a:r>
              <a:rPr lang="en-US" dirty="0" smtClean="0">
                <a:latin typeface="Avenir Book"/>
                <a:cs typeface="Avenir Book"/>
              </a:rPr>
              <a:t>Evolution processes</a:t>
            </a:r>
          </a:p>
          <a:p>
            <a:pPr lvl="1"/>
            <a:r>
              <a:rPr lang="en-US" dirty="0" smtClean="0">
                <a:latin typeface="Avenir Book"/>
                <a:cs typeface="Avenir Book"/>
              </a:rPr>
              <a:t>Change processes for software systems </a:t>
            </a:r>
            <a:endParaRPr lang="en-GB" dirty="0" smtClean="0">
              <a:latin typeface="Avenir Book"/>
              <a:cs typeface="Avenir Book"/>
            </a:endParaRPr>
          </a:p>
          <a:p>
            <a:r>
              <a:rPr lang="en-US" dirty="0" smtClean="0">
                <a:latin typeface="Avenir Book"/>
                <a:cs typeface="Avenir Book"/>
              </a:rPr>
              <a:t>Program evolution dynamics</a:t>
            </a:r>
          </a:p>
          <a:p>
            <a:pPr lvl="1"/>
            <a:r>
              <a:rPr lang="en-US" dirty="0" smtClean="0">
                <a:latin typeface="Avenir Book"/>
                <a:cs typeface="Avenir Book"/>
              </a:rPr>
              <a:t>Understanding software evolution</a:t>
            </a:r>
            <a:endParaRPr lang="en-GB" dirty="0" smtClean="0">
              <a:latin typeface="Avenir Book"/>
              <a:cs typeface="Avenir Book"/>
            </a:endParaRPr>
          </a:p>
          <a:p>
            <a:r>
              <a:rPr lang="en-US" dirty="0" smtClean="0">
                <a:latin typeface="Avenir Book"/>
                <a:cs typeface="Avenir Book"/>
              </a:rPr>
              <a:t>Software maintenance</a:t>
            </a:r>
          </a:p>
          <a:p>
            <a:pPr lvl="1"/>
            <a:r>
              <a:rPr lang="en-US" dirty="0" smtClean="0">
                <a:latin typeface="Avenir Book"/>
                <a:cs typeface="Avenir Book"/>
              </a:rPr>
              <a:t>Making changes to operational software systems</a:t>
            </a:r>
            <a:endParaRPr lang="en-GB" dirty="0" smtClean="0">
              <a:latin typeface="Avenir Book"/>
              <a:cs typeface="Avenir Book"/>
            </a:endParaRPr>
          </a:p>
          <a:p>
            <a:r>
              <a:rPr lang="en-US" dirty="0" smtClean="0">
                <a:latin typeface="Avenir Book"/>
                <a:cs typeface="Avenir Book"/>
              </a:rPr>
              <a:t>Legacy system management</a:t>
            </a:r>
          </a:p>
          <a:p>
            <a:pPr lvl="1"/>
            <a:r>
              <a:rPr lang="en-US" dirty="0" smtClean="0">
                <a:latin typeface="Avenir Book"/>
                <a:cs typeface="Avenir Book"/>
              </a:rPr>
              <a:t>Making decisions about software change</a:t>
            </a:r>
            <a:r>
              <a:rPr lang="en-GB" dirty="0" smtClean="0">
                <a:latin typeface="Avenir Book"/>
                <a:cs typeface="Avenir Book"/>
              </a:rPr>
              <a:t> </a:t>
            </a:r>
            <a:endParaRPr lang="en-US" dirty="0">
              <a:latin typeface="Avenir Book"/>
              <a:cs typeface="Avenir Book"/>
            </a:endParaRPr>
          </a:p>
        </p:txBody>
      </p:sp>
      <p:sp>
        <p:nvSpPr>
          <p:cNvPr id="4" name="Rounded Rectangle 3"/>
          <p:cNvSpPr/>
          <p:nvPr/>
        </p:nvSpPr>
        <p:spPr>
          <a:xfrm>
            <a:off x="152400" y="4343400"/>
            <a:ext cx="7029450" cy="1066799"/>
          </a:xfrm>
          <a:prstGeom prst="roundRect">
            <a:avLst/>
          </a:prstGeom>
          <a:noFill/>
          <a:ln w="38100">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tr-TR">
              <a:solidFill>
                <a:srgbClr val="0070C0"/>
              </a:solidFill>
            </a:endParaRPr>
          </a:p>
        </p:txBody>
      </p:sp>
    </p:spTree>
    <p:extLst>
      <p:ext uri="{BB962C8B-B14F-4D97-AF65-F5344CB8AC3E}">
        <p14:creationId xmlns:p14="http://schemas.microsoft.com/office/powerpoint/2010/main" val="106971188"/>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title"/>
          </p:nvPr>
        </p:nvSpPr>
        <p:spPr/>
        <p:txBody>
          <a:bodyPr/>
          <a:lstStyle/>
          <a:p>
            <a:r>
              <a:rPr lang="en-GB" dirty="0"/>
              <a:t>Legacy </a:t>
            </a:r>
            <a:r>
              <a:rPr lang="en-GB" dirty="0" smtClean="0"/>
              <a:t>systems</a:t>
            </a:r>
            <a:endParaRPr lang="en-GB" dirty="0"/>
          </a:p>
        </p:txBody>
      </p:sp>
      <p:sp>
        <p:nvSpPr>
          <p:cNvPr id="81923" name="Rectangle 3"/>
          <p:cNvSpPr>
            <a:spLocks noGrp="1" noChangeArrowheads="1"/>
          </p:cNvSpPr>
          <p:nvPr>
            <p:ph type="body" idx="1"/>
          </p:nvPr>
        </p:nvSpPr>
        <p:spPr>
          <a:xfrm>
            <a:off x="152400" y="1066800"/>
            <a:ext cx="4800600" cy="5562600"/>
          </a:xfrm>
        </p:spPr>
        <p:txBody>
          <a:bodyPr/>
          <a:lstStyle/>
          <a:p>
            <a:r>
              <a:rPr lang="en-GB" sz="2000" dirty="0" smtClean="0">
                <a:latin typeface="Avenir Book"/>
                <a:cs typeface="Avenir Book"/>
              </a:rPr>
              <a:t>What is a legacy software? A system built many years ago, </a:t>
            </a:r>
            <a:r>
              <a:rPr lang="tr-TR" sz="2000" dirty="0" err="1" smtClean="0">
                <a:latin typeface="Avenir Book"/>
                <a:cs typeface="Avenir Book"/>
              </a:rPr>
              <a:t>e.g</a:t>
            </a:r>
            <a:r>
              <a:rPr lang="tr-TR" sz="2000" dirty="0" smtClean="0">
                <a:latin typeface="Avenir Book"/>
                <a:cs typeface="Avenir Book"/>
              </a:rPr>
              <a:t>., </a:t>
            </a:r>
            <a:r>
              <a:rPr lang="en-GB" sz="2000" dirty="0" smtClean="0">
                <a:latin typeface="Avenir Book"/>
                <a:cs typeface="Avenir Book"/>
              </a:rPr>
              <a:t>could </a:t>
            </a:r>
            <a:r>
              <a:rPr lang="en-GB" sz="2000" dirty="0" smtClean="0">
                <a:latin typeface="Avenir Book"/>
                <a:cs typeface="Avenir Book"/>
              </a:rPr>
              <a:t>be from 1950’s</a:t>
            </a:r>
          </a:p>
        </p:txBody>
      </p:sp>
      <p:pic>
        <p:nvPicPr>
          <p:cNvPr id="1028" name="Picture 4" descr="https://upload.wikimedia.org/wikipedia/commons/c/c5/Fdedi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7700" y="2297906"/>
            <a:ext cx="8001000" cy="44450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3"/>
          <a:stretch>
            <a:fillRect/>
          </a:stretch>
        </p:blipFill>
        <p:spPr>
          <a:xfrm>
            <a:off x="5257800" y="-11906"/>
            <a:ext cx="3651234" cy="2157412"/>
          </a:xfrm>
          <a:prstGeom prst="rect">
            <a:avLst/>
          </a:prstGeom>
        </p:spPr>
      </p:pic>
    </p:spTree>
    <p:extLst>
      <p:ext uri="{BB962C8B-B14F-4D97-AF65-F5344CB8AC3E}">
        <p14:creationId xmlns:p14="http://schemas.microsoft.com/office/powerpoint/2010/main" val="2035233655"/>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title"/>
          </p:nvPr>
        </p:nvSpPr>
        <p:spPr/>
        <p:txBody>
          <a:bodyPr/>
          <a:lstStyle/>
          <a:p>
            <a:r>
              <a:rPr lang="en-GB" dirty="0"/>
              <a:t>Legacy </a:t>
            </a:r>
            <a:r>
              <a:rPr lang="en-GB" dirty="0" smtClean="0"/>
              <a:t>systems</a:t>
            </a:r>
            <a:endParaRPr lang="en-GB" dirty="0"/>
          </a:p>
        </p:txBody>
      </p:sp>
      <p:pic>
        <p:nvPicPr>
          <p:cNvPr id="3074" name="Picture 2" descr="http://www.emtec.com/images/zoc/us/mainwin3270.png"/>
          <p:cNvPicPr>
            <a:picLocks noGrp="1" noChangeAspect="1" noChangeArrowheads="1"/>
          </p:cNvPicPr>
          <p:nvPr>
            <p:ph idx="1"/>
          </p:nvPr>
        </p:nvPicPr>
        <p:blipFill>
          <a:blip r:embed="rId2" cstate="email">
            <a:extLst>
              <a:ext uri="{28A0092B-C50C-407E-A947-70E740481C1C}">
                <a14:useLocalDpi xmlns:a14="http://schemas.microsoft.com/office/drawing/2010/main" val="0"/>
              </a:ext>
            </a:extLst>
          </a:blip>
          <a:srcRect/>
          <a:stretch>
            <a:fillRect/>
          </a:stretch>
        </p:blipFill>
        <p:spPr bwMode="auto">
          <a:xfrm>
            <a:off x="152400" y="2057400"/>
            <a:ext cx="6413601" cy="480060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www.fib.upc.edu/retroinformatica/exposicio/ordinadors/vt420/mainColumnParagraphs/0/image/vt420.jp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6553199" y="-3628"/>
            <a:ext cx="2623457" cy="19379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7492671"/>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title"/>
          </p:nvPr>
        </p:nvSpPr>
        <p:spPr/>
        <p:txBody>
          <a:bodyPr/>
          <a:lstStyle/>
          <a:p>
            <a:r>
              <a:rPr lang="en-GB" sz="2800" dirty="0"/>
              <a:t>Legacy </a:t>
            </a:r>
            <a:r>
              <a:rPr lang="en-GB" sz="2800" dirty="0" smtClean="0"/>
              <a:t>systems: Not too old, but should be maintained!</a:t>
            </a:r>
            <a:endParaRPr lang="en-GB" sz="2800" dirty="0"/>
          </a:p>
        </p:txBody>
      </p:sp>
      <p:sp>
        <p:nvSpPr>
          <p:cNvPr id="2" name="Content Placeholder 1"/>
          <p:cNvSpPr>
            <a:spLocks noGrp="1"/>
          </p:cNvSpPr>
          <p:nvPr>
            <p:ph idx="1"/>
          </p:nvPr>
        </p:nvSpPr>
        <p:spPr/>
        <p:txBody>
          <a:bodyPr/>
          <a:lstStyle/>
          <a:p>
            <a:endParaRPr lang="en-CA"/>
          </a:p>
        </p:txBody>
      </p:sp>
      <p:pic>
        <p:nvPicPr>
          <p:cNvPr id="3" name="Picture 2"/>
          <p:cNvPicPr>
            <a:picLocks noChangeAspect="1"/>
          </p:cNvPicPr>
          <p:nvPr/>
        </p:nvPicPr>
        <p:blipFill>
          <a:blip r:embed="rId2"/>
          <a:stretch>
            <a:fillRect/>
          </a:stretch>
        </p:blipFill>
        <p:spPr>
          <a:xfrm>
            <a:off x="152400" y="1066800"/>
            <a:ext cx="12115800" cy="5590866"/>
          </a:xfrm>
          <a:prstGeom prst="rect">
            <a:avLst/>
          </a:prstGeom>
        </p:spPr>
      </p:pic>
    </p:spTree>
    <p:extLst>
      <p:ext uri="{BB962C8B-B14F-4D97-AF65-F5344CB8AC3E}">
        <p14:creationId xmlns:p14="http://schemas.microsoft.com/office/powerpoint/2010/main" val="1057432742"/>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title"/>
          </p:nvPr>
        </p:nvSpPr>
        <p:spPr/>
        <p:txBody>
          <a:bodyPr/>
          <a:lstStyle/>
          <a:p>
            <a:r>
              <a:rPr lang="en-GB" dirty="0"/>
              <a:t>Legacy system</a:t>
            </a:r>
            <a:r>
              <a:rPr lang="en-GB" dirty="0" smtClean="0"/>
              <a:t> management</a:t>
            </a:r>
            <a:endParaRPr lang="en-GB" dirty="0"/>
          </a:p>
        </p:txBody>
      </p:sp>
      <p:sp>
        <p:nvSpPr>
          <p:cNvPr id="81923" name="Rectangle 3"/>
          <p:cNvSpPr>
            <a:spLocks noGrp="1" noChangeArrowheads="1"/>
          </p:cNvSpPr>
          <p:nvPr>
            <p:ph type="body" idx="1"/>
          </p:nvPr>
        </p:nvSpPr>
        <p:spPr/>
        <p:txBody>
          <a:bodyPr/>
          <a:lstStyle/>
          <a:p>
            <a:r>
              <a:rPr lang="en-GB" dirty="0">
                <a:latin typeface="Avenir Book"/>
                <a:cs typeface="Avenir Book"/>
              </a:rPr>
              <a:t>Organisations that rely on legacy systems must choose a strategy for evolving these systems</a:t>
            </a:r>
          </a:p>
          <a:p>
            <a:pPr lvl="1"/>
            <a:r>
              <a:rPr lang="en-GB" dirty="0">
                <a:latin typeface="Avenir Book"/>
                <a:cs typeface="Avenir Book"/>
              </a:rPr>
              <a:t>Scrap the system completely and modify business processes so that it is no longer required;</a:t>
            </a:r>
          </a:p>
          <a:p>
            <a:pPr lvl="1"/>
            <a:r>
              <a:rPr lang="en-GB" dirty="0">
                <a:latin typeface="Avenir Book"/>
                <a:cs typeface="Avenir Book"/>
              </a:rPr>
              <a:t>Continue maintaining the system;</a:t>
            </a:r>
          </a:p>
          <a:p>
            <a:pPr lvl="1"/>
            <a:r>
              <a:rPr lang="en-GB" dirty="0">
                <a:latin typeface="Avenir Book"/>
                <a:cs typeface="Avenir Book"/>
              </a:rPr>
              <a:t>Transform the system by re-engineering to improve its maintainability;</a:t>
            </a:r>
          </a:p>
          <a:p>
            <a:pPr lvl="1"/>
            <a:r>
              <a:rPr lang="en-GB" dirty="0">
                <a:latin typeface="Avenir Book"/>
                <a:cs typeface="Avenir Book"/>
              </a:rPr>
              <a:t>Replace the system with a new system.</a:t>
            </a:r>
          </a:p>
          <a:p>
            <a:r>
              <a:rPr lang="en-GB" dirty="0">
                <a:latin typeface="Avenir Book"/>
                <a:cs typeface="Avenir Book"/>
              </a:rPr>
              <a:t>The strategy chosen should depend on the system quality and its business value.</a:t>
            </a:r>
          </a:p>
        </p:txBody>
      </p:sp>
    </p:spTree>
    <p:extLst>
      <p:ext uri="{BB962C8B-B14F-4D97-AF65-F5344CB8AC3E}">
        <p14:creationId xmlns:p14="http://schemas.microsoft.com/office/powerpoint/2010/main" val="1030498806"/>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title"/>
          </p:nvPr>
        </p:nvSpPr>
        <p:spPr/>
        <p:txBody>
          <a:bodyPr/>
          <a:lstStyle/>
          <a:p>
            <a:r>
              <a:rPr lang="en-GB" sz="3200" dirty="0" smtClean="0"/>
              <a:t>Deciding when to reengineer a legacy system</a:t>
            </a:r>
            <a:endParaRPr lang="en-GB" sz="3200" dirty="0"/>
          </a:p>
        </p:txBody>
      </p:sp>
      <p:pic>
        <p:nvPicPr>
          <p:cNvPr id="2050" name="Picture 2" descr="enter image description here"/>
          <p:cNvPicPr>
            <a:picLocks noGrp="1" noChangeAspect="1" noChangeArrowheads="1"/>
          </p:cNvPicPr>
          <p:nvPr>
            <p:ph idx="1"/>
          </p:nvPr>
        </p:nvPicPr>
        <p:blipFill>
          <a:blip r:embed="rId2" cstate="email">
            <a:extLst>
              <a:ext uri="{28A0092B-C50C-407E-A947-70E740481C1C}">
                <a14:useLocalDpi xmlns:a14="http://schemas.microsoft.com/office/drawing/2010/main" val="0"/>
              </a:ext>
            </a:extLst>
          </a:blip>
          <a:srcRect/>
          <a:stretch>
            <a:fillRect/>
          </a:stretch>
        </p:blipFill>
        <p:spPr bwMode="auto">
          <a:xfrm>
            <a:off x="1096814" y="1066800"/>
            <a:ext cx="6950371" cy="5562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7009220"/>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Figure 9.13</a:t>
            </a:r>
            <a:r>
              <a:rPr lang="en-US" sz="2800" dirty="0" smtClean="0"/>
              <a:t>  An </a:t>
            </a:r>
            <a:r>
              <a:rPr lang="en-US" sz="2800" dirty="0"/>
              <a:t>example of a legacy system assessment</a:t>
            </a:r>
            <a:r>
              <a:rPr lang="en-GB" sz="2800" dirty="0" smtClean="0"/>
              <a:t> </a:t>
            </a:r>
            <a:endParaRPr lang="en-US" sz="2800" dirty="0"/>
          </a:p>
        </p:txBody>
      </p:sp>
      <p:pic>
        <p:nvPicPr>
          <p:cNvPr id="4" name="Content Placeholder 3" descr="9.13 LegacySysAss.eps"/>
          <p:cNvPicPr>
            <a:picLocks noGrp="1" noChangeAspect="1"/>
          </p:cNvPicPr>
          <p:nvPr>
            <p:ph idx="1"/>
          </p:nvPr>
        </p:nvPicPr>
        <p:blipFill>
          <a:blip r:embed="rId2"/>
          <a:srcRect l="-10967" r="-10967"/>
          <a:stretch>
            <a:fillRect/>
          </a:stretch>
        </p:blipFill>
        <p:spPr>
          <a:xfrm>
            <a:off x="61713" y="1371600"/>
            <a:ext cx="9006086" cy="4953000"/>
          </a:xfrm>
        </p:spPr>
      </p:pic>
    </p:spTree>
    <p:extLst>
      <p:ext uri="{BB962C8B-B14F-4D97-AF65-F5344CB8AC3E}">
        <p14:creationId xmlns:p14="http://schemas.microsoft.com/office/powerpoint/2010/main" val="237005701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ChangeArrowheads="1"/>
          </p:cNvSpPr>
          <p:nvPr>
            <p:ph type="title"/>
          </p:nvPr>
        </p:nvSpPr>
        <p:spPr/>
        <p:txBody>
          <a:bodyPr/>
          <a:lstStyle/>
          <a:p>
            <a:r>
              <a:rPr lang="en-GB"/>
              <a:t>Legacy system categories</a:t>
            </a:r>
          </a:p>
        </p:txBody>
      </p:sp>
      <p:sp>
        <p:nvSpPr>
          <p:cNvPr id="83971" name="Rectangle 3"/>
          <p:cNvSpPr>
            <a:spLocks noGrp="1" noChangeArrowheads="1"/>
          </p:cNvSpPr>
          <p:nvPr>
            <p:ph type="body" idx="1"/>
          </p:nvPr>
        </p:nvSpPr>
        <p:spPr/>
        <p:txBody>
          <a:bodyPr/>
          <a:lstStyle/>
          <a:p>
            <a:r>
              <a:rPr lang="en-GB" dirty="0">
                <a:latin typeface="Avenir Book"/>
                <a:cs typeface="Avenir Book"/>
              </a:rPr>
              <a:t>Low quality, low business value</a:t>
            </a:r>
          </a:p>
          <a:p>
            <a:pPr lvl="1"/>
            <a:r>
              <a:rPr lang="en-GB" dirty="0">
                <a:latin typeface="Avenir Book"/>
                <a:cs typeface="Avenir Book"/>
              </a:rPr>
              <a:t>These systems should be scrapped. </a:t>
            </a:r>
          </a:p>
          <a:p>
            <a:r>
              <a:rPr lang="en-GB" dirty="0">
                <a:latin typeface="Avenir Book"/>
                <a:cs typeface="Avenir Book"/>
              </a:rPr>
              <a:t>Low-quality, high-business value</a:t>
            </a:r>
          </a:p>
          <a:p>
            <a:pPr lvl="1"/>
            <a:r>
              <a:rPr lang="en-GB" dirty="0">
                <a:latin typeface="Avenir Book"/>
                <a:cs typeface="Avenir Book"/>
              </a:rPr>
              <a:t>These make an important business contribution but are expensive to maintain. Should be re-engineered or replaced if a suitable system is available.</a:t>
            </a:r>
          </a:p>
          <a:p>
            <a:r>
              <a:rPr lang="en-GB" dirty="0">
                <a:latin typeface="Avenir Book"/>
                <a:cs typeface="Avenir Book"/>
              </a:rPr>
              <a:t>High-quality, low-business value</a:t>
            </a:r>
          </a:p>
          <a:p>
            <a:pPr lvl="1"/>
            <a:r>
              <a:rPr lang="en-GB" dirty="0">
                <a:latin typeface="Avenir Book"/>
                <a:cs typeface="Avenir Book"/>
              </a:rPr>
              <a:t>Replace with COTS, scrap completely or maintain.</a:t>
            </a:r>
          </a:p>
          <a:p>
            <a:r>
              <a:rPr lang="en-GB" dirty="0">
                <a:latin typeface="Avenir Book"/>
                <a:cs typeface="Avenir Book"/>
              </a:rPr>
              <a:t>High-quality, high business value</a:t>
            </a:r>
          </a:p>
          <a:p>
            <a:pPr lvl="1"/>
            <a:r>
              <a:rPr lang="en-GB" dirty="0">
                <a:latin typeface="Avenir Book"/>
                <a:cs typeface="Avenir Book"/>
              </a:rPr>
              <a:t>Continue in operation using normal system maintenance.</a:t>
            </a:r>
          </a:p>
        </p:txBody>
      </p:sp>
    </p:spTree>
    <p:extLst>
      <p:ext uri="{BB962C8B-B14F-4D97-AF65-F5344CB8AC3E}">
        <p14:creationId xmlns:p14="http://schemas.microsoft.com/office/powerpoint/2010/main" val="32880565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Evolution </a:t>
            </a:r>
            <a:r>
              <a:rPr lang="en-CA" dirty="0" smtClean="0"/>
              <a:t>of Android</a:t>
            </a:r>
            <a:endParaRPr lang="en-CA" dirty="0"/>
          </a:p>
        </p:txBody>
      </p:sp>
      <p:pic>
        <p:nvPicPr>
          <p:cNvPr id="4098" name="Picture 2" descr="http://electric-cloud.com/wp-content/uploads/2013/02/Selection_309.png"/>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337269" y="1104914"/>
            <a:ext cx="8654331" cy="537208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rot="16200000">
            <a:off x="-150728" y="3029451"/>
            <a:ext cx="606256" cy="338554"/>
          </a:xfrm>
          <a:prstGeom prst="rect">
            <a:avLst/>
          </a:prstGeom>
        </p:spPr>
        <p:txBody>
          <a:bodyPr wrap="none">
            <a:spAutoFit/>
          </a:bodyPr>
          <a:lstStyle/>
          <a:p>
            <a:r>
              <a:rPr lang="en-CA" dirty="0" smtClean="0"/>
              <a:t>LOC</a:t>
            </a:r>
            <a:endParaRPr lang="en-CA" dirty="0"/>
          </a:p>
        </p:txBody>
      </p:sp>
    </p:spTree>
    <p:extLst>
      <p:ext uri="{BB962C8B-B14F-4D97-AF65-F5344CB8AC3E}">
        <p14:creationId xmlns:p14="http://schemas.microsoft.com/office/powerpoint/2010/main" val="3813657774"/>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ChangeArrowheads="1"/>
          </p:cNvSpPr>
          <p:nvPr>
            <p:ph type="title"/>
          </p:nvPr>
        </p:nvSpPr>
        <p:spPr/>
        <p:txBody>
          <a:bodyPr/>
          <a:lstStyle/>
          <a:p>
            <a:r>
              <a:rPr lang="en-GB"/>
              <a:t>Business value assessment</a:t>
            </a:r>
          </a:p>
        </p:txBody>
      </p:sp>
      <p:sp>
        <p:nvSpPr>
          <p:cNvPr id="84995" name="Rectangle 3"/>
          <p:cNvSpPr>
            <a:spLocks noGrp="1" noChangeArrowheads="1"/>
          </p:cNvSpPr>
          <p:nvPr>
            <p:ph type="body" idx="1"/>
          </p:nvPr>
        </p:nvSpPr>
        <p:spPr/>
        <p:txBody>
          <a:bodyPr/>
          <a:lstStyle/>
          <a:p>
            <a:r>
              <a:rPr lang="en-GB" dirty="0">
                <a:latin typeface="Avenir Book"/>
                <a:cs typeface="Avenir Book"/>
              </a:rPr>
              <a:t>Assessment should take different viewpoints into account</a:t>
            </a:r>
          </a:p>
          <a:p>
            <a:pPr lvl="1"/>
            <a:r>
              <a:rPr lang="en-GB" dirty="0">
                <a:latin typeface="Avenir Book"/>
                <a:cs typeface="Avenir Book"/>
              </a:rPr>
              <a:t>System end-users;</a:t>
            </a:r>
          </a:p>
          <a:p>
            <a:pPr lvl="1"/>
            <a:r>
              <a:rPr lang="en-GB" dirty="0">
                <a:latin typeface="Avenir Book"/>
                <a:cs typeface="Avenir Book"/>
              </a:rPr>
              <a:t>Business customers;</a:t>
            </a:r>
          </a:p>
          <a:p>
            <a:pPr lvl="1"/>
            <a:r>
              <a:rPr lang="en-GB" dirty="0">
                <a:latin typeface="Avenir Book"/>
                <a:cs typeface="Avenir Book"/>
              </a:rPr>
              <a:t>Line managers;</a:t>
            </a:r>
          </a:p>
          <a:p>
            <a:pPr lvl="1"/>
            <a:r>
              <a:rPr lang="en-GB" dirty="0">
                <a:latin typeface="Avenir Book"/>
                <a:cs typeface="Avenir Book"/>
              </a:rPr>
              <a:t>IT managers;</a:t>
            </a:r>
          </a:p>
          <a:p>
            <a:pPr lvl="1"/>
            <a:r>
              <a:rPr lang="en-GB" dirty="0">
                <a:latin typeface="Avenir Book"/>
                <a:cs typeface="Avenir Book"/>
              </a:rPr>
              <a:t>Senior managers.</a:t>
            </a:r>
          </a:p>
          <a:p>
            <a:r>
              <a:rPr lang="en-GB" dirty="0">
                <a:latin typeface="Avenir Book"/>
                <a:cs typeface="Avenir Book"/>
              </a:rPr>
              <a:t>Interview different stakeholders and collate results.</a:t>
            </a:r>
          </a:p>
        </p:txBody>
      </p:sp>
    </p:spTree>
    <p:extLst>
      <p:ext uri="{BB962C8B-B14F-4D97-AF65-F5344CB8AC3E}">
        <p14:creationId xmlns:p14="http://schemas.microsoft.com/office/powerpoint/2010/main" val="375015223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Issues in business value assessment</a:t>
            </a:r>
            <a:endParaRPr lang="en-US" dirty="0"/>
          </a:p>
        </p:txBody>
      </p:sp>
      <p:sp>
        <p:nvSpPr>
          <p:cNvPr id="3" name="Content Placeholder 2"/>
          <p:cNvSpPr>
            <a:spLocks noGrp="1"/>
          </p:cNvSpPr>
          <p:nvPr>
            <p:ph idx="1"/>
          </p:nvPr>
        </p:nvSpPr>
        <p:spPr/>
        <p:txBody>
          <a:bodyPr/>
          <a:lstStyle/>
          <a:p>
            <a:r>
              <a:rPr lang="en-US" dirty="0" smtClean="0">
                <a:latin typeface="Avenir Book"/>
                <a:cs typeface="Avenir Book"/>
              </a:rPr>
              <a:t>The use of the system </a:t>
            </a:r>
          </a:p>
          <a:p>
            <a:pPr lvl="1"/>
            <a:r>
              <a:rPr lang="en-US" sz="2200" dirty="0" smtClean="0">
                <a:latin typeface="Avenir Book"/>
                <a:cs typeface="Avenir Book"/>
              </a:rPr>
              <a:t>If systems are only used occasionally or by a small number of people, they may have a low business value. </a:t>
            </a:r>
            <a:endParaRPr lang="en-GB" sz="2200" dirty="0" smtClean="0">
              <a:latin typeface="Avenir Book"/>
              <a:cs typeface="Avenir Book"/>
            </a:endParaRPr>
          </a:p>
          <a:p>
            <a:r>
              <a:rPr lang="en-US" dirty="0" smtClean="0">
                <a:latin typeface="Avenir Book"/>
                <a:cs typeface="Avenir Book"/>
              </a:rPr>
              <a:t>The business processes that are supported </a:t>
            </a:r>
          </a:p>
          <a:p>
            <a:pPr lvl="1"/>
            <a:r>
              <a:rPr lang="en-US" sz="2200" dirty="0" smtClean="0">
                <a:latin typeface="Avenir Book"/>
                <a:cs typeface="Avenir Book"/>
              </a:rPr>
              <a:t>A system may have a low business value if it forces the use of inefficient business processes. </a:t>
            </a:r>
            <a:endParaRPr lang="en-GB" sz="2200" dirty="0" smtClean="0">
              <a:latin typeface="Avenir Book"/>
              <a:cs typeface="Avenir Book"/>
            </a:endParaRPr>
          </a:p>
          <a:p>
            <a:r>
              <a:rPr lang="en-US" dirty="0" smtClean="0">
                <a:latin typeface="Avenir Book"/>
                <a:cs typeface="Avenir Book"/>
              </a:rPr>
              <a:t>System dependability </a:t>
            </a:r>
          </a:p>
          <a:p>
            <a:pPr lvl="1"/>
            <a:r>
              <a:rPr lang="en-US" sz="2200" dirty="0" smtClean="0">
                <a:latin typeface="Avenir Book"/>
                <a:cs typeface="Avenir Book"/>
              </a:rPr>
              <a:t>If a system is not dependable and the problems directly affect business customers, the system has a low business value.</a:t>
            </a:r>
            <a:endParaRPr lang="en-GB" sz="2200" dirty="0" smtClean="0">
              <a:latin typeface="Avenir Book"/>
              <a:cs typeface="Avenir Book"/>
            </a:endParaRPr>
          </a:p>
          <a:p>
            <a:r>
              <a:rPr lang="en-US" dirty="0" smtClean="0">
                <a:latin typeface="Avenir Book"/>
                <a:cs typeface="Avenir Book"/>
              </a:rPr>
              <a:t>The system outputs </a:t>
            </a:r>
          </a:p>
          <a:p>
            <a:pPr lvl="1"/>
            <a:r>
              <a:rPr lang="en-US" sz="2200" dirty="0" smtClean="0">
                <a:latin typeface="Avenir Book"/>
                <a:cs typeface="Avenir Book"/>
              </a:rPr>
              <a:t>If the business depends on system outputs, then the system has a high business value. </a:t>
            </a:r>
            <a:endParaRPr lang="en-GB" sz="2200" dirty="0" smtClean="0">
              <a:latin typeface="Avenir Book"/>
              <a:cs typeface="Avenir Book"/>
            </a:endParaRPr>
          </a:p>
          <a:p>
            <a:endParaRPr lang="en-US" dirty="0">
              <a:latin typeface="Avenir Book"/>
              <a:cs typeface="Avenir Book"/>
            </a:endParaRPr>
          </a:p>
        </p:txBody>
      </p:sp>
    </p:spTree>
    <p:extLst>
      <p:ext uri="{BB962C8B-B14F-4D97-AF65-F5344CB8AC3E}">
        <p14:creationId xmlns:p14="http://schemas.microsoft.com/office/powerpoint/2010/main" val="159501397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ChangeArrowheads="1"/>
          </p:cNvSpPr>
          <p:nvPr>
            <p:ph type="title"/>
          </p:nvPr>
        </p:nvSpPr>
        <p:spPr/>
        <p:txBody>
          <a:bodyPr/>
          <a:lstStyle/>
          <a:p>
            <a:r>
              <a:rPr lang="en-GB"/>
              <a:t>System quality assessment</a:t>
            </a:r>
          </a:p>
        </p:txBody>
      </p:sp>
      <p:sp>
        <p:nvSpPr>
          <p:cNvPr id="86019" name="Rectangle 3"/>
          <p:cNvSpPr>
            <a:spLocks noGrp="1" noChangeArrowheads="1"/>
          </p:cNvSpPr>
          <p:nvPr>
            <p:ph type="body" idx="1"/>
          </p:nvPr>
        </p:nvSpPr>
        <p:spPr/>
        <p:txBody>
          <a:bodyPr/>
          <a:lstStyle/>
          <a:p>
            <a:r>
              <a:rPr lang="en-GB" dirty="0">
                <a:latin typeface="Avenir Book"/>
                <a:cs typeface="Avenir Book"/>
              </a:rPr>
              <a:t>Business process assessment</a:t>
            </a:r>
          </a:p>
          <a:p>
            <a:pPr lvl="1"/>
            <a:r>
              <a:rPr lang="en-GB" dirty="0">
                <a:latin typeface="Avenir Book"/>
                <a:cs typeface="Avenir Book"/>
              </a:rPr>
              <a:t>How well does the business process support the current goals of the business?</a:t>
            </a:r>
          </a:p>
          <a:p>
            <a:r>
              <a:rPr lang="en-GB" dirty="0">
                <a:latin typeface="Avenir Book"/>
                <a:cs typeface="Avenir Book"/>
              </a:rPr>
              <a:t>Environment assessment</a:t>
            </a:r>
          </a:p>
          <a:p>
            <a:pPr lvl="1"/>
            <a:r>
              <a:rPr lang="en-GB" dirty="0">
                <a:latin typeface="Avenir Book"/>
                <a:cs typeface="Avenir Book"/>
              </a:rPr>
              <a:t>How effective is the system’s environment and how expensive is it to maintain?</a:t>
            </a:r>
          </a:p>
          <a:p>
            <a:r>
              <a:rPr lang="en-GB" dirty="0">
                <a:latin typeface="Avenir Book"/>
                <a:cs typeface="Avenir Book"/>
              </a:rPr>
              <a:t>Application assessment</a:t>
            </a:r>
          </a:p>
          <a:p>
            <a:pPr lvl="1"/>
            <a:r>
              <a:rPr lang="en-GB" dirty="0">
                <a:latin typeface="Avenir Book"/>
                <a:cs typeface="Avenir Book"/>
              </a:rPr>
              <a:t>What is the quality of the application software system?</a:t>
            </a:r>
          </a:p>
        </p:txBody>
      </p:sp>
    </p:spTree>
    <p:extLst>
      <p:ext uri="{BB962C8B-B14F-4D97-AF65-F5344CB8AC3E}">
        <p14:creationId xmlns:p14="http://schemas.microsoft.com/office/powerpoint/2010/main" val="316862770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ChangeArrowheads="1"/>
          </p:cNvSpPr>
          <p:nvPr>
            <p:ph type="title"/>
          </p:nvPr>
        </p:nvSpPr>
        <p:spPr/>
        <p:txBody>
          <a:bodyPr/>
          <a:lstStyle/>
          <a:p>
            <a:r>
              <a:rPr lang="en-GB"/>
              <a:t>Business process assessment</a:t>
            </a:r>
          </a:p>
        </p:txBody>
      </p:sp>
      <p:sp>
        <p:nvSpPr>
          <p:cNvPr id="87043" name="Rectangle 3"/>
          <p:cNvSpPr>
            <a:spLocks noGrp="1" noChangeArrowheads="1"/>
          </p:cNvSpPr>
          <p:nvPr>
            <p:ph type="body" idx="1"/>
          </p:nvPr>
        </p:nvSpPr>
        <p:spPr/>
        <p:txBody>
          <a:bodyPr/>
          <a:lstStyle/>
          <a:p>
            <a:pPr>
              <a:lnSpc>
                <a:spcPct val="90000"/>
              </a:lnSpc>
            </a:pPr>
            <a:r>
              <a:rPr lang="en-GB" sz="2800" dirty="0">
                <a:latin typeface="Avenir Book"/>
                <a:cs typeface="Avenir Book"/>
              </a:rPr>
              <a:t>Use a </a:t>
            </a:r>
            <a:r>
              <a:rPr lang="en-GB" sz="2800" u="sng" dirty="0">
                <a:latin typeface="Avenir Book"/>
                <a:cs typeface="Avenir Book"/>
              </a:rPr>
              <a:t>viewpoint-oriented approach</a:t>
            </a:r>
            <a:r>
              <a:rPr lang="en-GB" sz="2800" dirty="0">
                <a:latin typeface="Avenir Book"/>
                <a:cs typeface="Avenir Book"/>
              </a:rPr>
              <a:t> and seek answers from system stakeholders</a:t>
            </a:r>
          </a:p>
          <a:p>
            <a:pPr lvl="1">
              <a:lnSpc>
                <a:spcPct val="90000"/>
              </a:lnSpc>
            </a:pPr>
            <a:r>
              <a:rPr lang="en-GB" dirty="0">
                <a:latin typeface="Avenir Book"/>
                <a:cs typeface="Avenir Book"/>
              </a:rPr>
              <a:t>Is there a defined process model and is it followed?</a:t>
            </a:r>
          </a:p>
          <a:p>
            <a:pPr lvl="1">
              <a:lnSpc>
                <a:spcPct val="90000"/>
              </a:lnSpc>
            </a:pPr>
            <a:r>
              <a:rPr lang="en-GB" dirty="0">
                <a:latin typeface="Avenir Book"/>
                <a:cs typeface="Avenir Book"/>
              </a:rPr>
              <a:t>Do different parts of the organisation use different processes for the same function?</a:t>
            </a:r>
          </a:p>
          <a:p>
            <a:pPr lvl="1">
              <a:lnSpc>
                <a:spcPct val="90000"/>
              </a:lnSpc>
            </a:pPr>
            <a:r>
              <a:rPr lang="en-GB" dirty="0">
                <a:latin typeface="Avenir Book"/>
                <a:cs typeface="Avenir Book"/>
              </a:rPr>
              <a:t>How has the process been adapted?</a:t>
            </a:r>
          </a:p>
          <a:p>
            <a:pPr lvl="1">
              <a:lnSpc>
                <a:spcPct val="90000"/>
              </a:lnSpc>
            </a:pPr>
            <a:r>
              <a:rPr lang="en-GB" dirty="0">
                <a:latin typeface="Avenir Book"/>
                <a:cs typeface="Avenir Book"/>
              </a:rPr>
              <a:t>What are the relationships with other business processes and are these necessary?</a:t>
            </a:r>
          </a:p>
          <a:p>
            <a:pPr lvl="1">
              <a:lnSpc>
                <a:spcPct val="90000"/>
              </a:lnSpc>
            </a:pPr>
            <a:r>
              <a:rPr lang="en-GB" dirty="0">
                <a:latin typeface="Avenir Book"/>
                <a:cs typeface="Avenir Book"/>
              </a:rPr>
              <a:t>Is the process effectively supported by the legacy application software?</a:t>
            </a:r>
          </a:p>
          <a:p>
            <a:pPr>
              <a:lnSpc>
                <a:spcPct val="90000"/>
              </a:lnSpc>
            </a:pPr>
            <a:endParaRPr lang="en-GB" sz="2400" dirty="0" smtClean="0">
              <a:latin typeface="Avenir Book"/>
              <a:cs typeface="Avenir Book"/>
            </a:endParaRPr>
          </a:p>
          <a:p>
            <a:pPr>
              <a:lnSpc>
                <a:spcPct val="90000"/>
              </a:lnSpc>
            </a:pPr>
            <a:r>
              <a:rPr lang="en-GB" sz="2400" dirty="0" smtClean="0">
                <a:latin typeface="Avenir Book"/>
                <a:cs typeface="Avenir Book"/>
              </a:rPr>
              <a:t>Example </a:t>
            </a:r>
            <a:r>
              <a:rPr lang="en-GB" sz="2400" dirty="0">
                <a:latin typeface="Avenir Book"/>
                <a:cs typeface="Avenir Book"/>
              </a:rPr>
              <a:t>- a travel ordering system may have a low business value because of the widespread use of web-based ordering.</a:t>
            </a:r>
          </a:p>
        </p:txBody>
      </p:sp>
    </p:spTree>
    <p:extLst>
      <p:ext uri="{BB962C8B-B14F-4D97-AF65-F5344CB8AC3E}">
        <p14:creationId xmlns:p14="http://schemas.microsoft.com/office/powerpoint/2010/main" val="221629682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Factors </a:t>
            </a:r>
            <a:r>
              <a:rPr lang="en-US" dirty="0"/>
              <a:t>used in environment assessment</a:t>
            </a:r>
            <a:r>
              <a:rPr lang="en-GB" dirty="0" smtClean="0"/>
              <a:t> </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599112190"/>
              </p:ext>
            </p:extLst>
          </p:nvPr>
        </p:nvGraphicFramePr>
        <p:xfrm>
          <a:off x="457200" y="1162050"/>
          <a:ext cx="8229600" cy="5314950"/>
        </p:xfrm>
        <a:graphic>
          <a:graphicData uri="http://schemas.openxmlformats.org/drawingml/2006/table">
            <a:tbl>
              <a:tblPr firstRow="1" bandRow="1">
                <a:tableStyleId>{5C22544A-7EE6-4342-B048-85BDC9FD1C3A}</a:tableStyleId>
              </a:tblPr>
              <a:tblGrid>
                <a:gridCol w="1785732">
                  <a:extLst>
                    <a:ext uri="{9D8B030D-6E8A-4147-A177-3AD203B41FA5}">
                      <a16:colId xmlns:a16="http://schemas.microsoft.com/office/drawing/2014/main" val="20000"/>
                    </a:ext>
                  </a:extLst>
                </a:gridCol>
                <a:gridCol w="6443868">
                  <a:extLst>
                    <a:ext uri="{9D8B030D-6E8A-4147-A177-3AD203B41FA5}">
                      <a16:colId xmlns:a16="http://schemas.microsoft.com/office/drawing/2014/main" val="20001"/>
                    </a:ext>
                  </a:extLst>
                </a:gridCol>
              </a:tblGrid>
              <a:tr h="370840">
                <a:tc>
                  <a:txBody>
                    <a:bodyPr/>
                    <a:lstStyle/>
                    <a:p>
                      <a:pPr>
                        <a:spcAft>
                          <a:spcPts val="600"/>
                        </a:spcAft>
                      </a:pPr>
                      <a:r>
                        <a:rPr lang="en-US" sz="2000" dirty="0" smtClean="0">
                          <a:latin typeface="Avenir Book"/>
                          <a:ea typeface="Calibri"/>
                          <a:cs typeface="Avenir Book"/>
                        </a:rPr>
                        <a:t>Factor</a:t>
                      </a:r>
                      <a:endParaRPr lang="en-GB" sz="2000" dirty="0">
                        <a:latin typeface="Avenir Book"/>
                        <a:ea typeface="Calibri"/>
                        <a:cs typeface="Avenir Book"/>
                      </a:endParaRPr>
                    </a:p>
                  </a:txBody>
                  <a:tcPr marL="73025" marR="73025" marT="73025" marB="73025"/>
                </a:tc>
                <a:tc>
                  <a:txBody>
                    <a:bodyPr/>
                    <a:lstStyle/>
                    <a:p>
                      <a:pPr>
                        <a:spcAft>
                          <a:spcPts val="600"/>
                        </a:spcAft>
                      </a:pPr>
                      <a:r>
                        <a:rPr lang="en-US" sz="2000" dirty="0" smtClean="0">
                          <a:latin typeface="Avenir Book"/>
                          <a:ea typeface="Calibri"/>
                          <a:cs typeface="Avenir Book"/>
                        </a:rPr>
                        <a:t>Questions</a:t>
                      </a:r>
                      <a:endParaRPr lang="en-GB" sz="2000" dirty="0">
                        <a:latin typeface="Avenir Book"/>
                        <a:ea typeface="Calibri"/>
                        <a:cs typeface="Avenir Book"/>
                      </a:endParaRPr>
                    </a:p>
                  </a:txBody>
                  <a:tcPr marL="73025" marR="73025" marT="73025" marB="73025"/>
                </a:tc>
                <a:extLst>
                  <a:ext uri="{0D108BD9-81ED-4DB2-BD59-A6C34878D82A}">
                    <a16:rowId xmlns:a16="http://schemas.microsoft.com/office/drawing/2014/main" val="10000"/>
                  </a:ext>
                </a:extLst>
              </a:tr>
              <a:tr h="370840">
                <a:tc>
                  <a:txBody>
                    <a:bodyPr/>
                    <a:lstStyle/>
                    <a:p>
                      <a:pPr>
                        <a:spcAft>
                          <a:spcPts val="600"/>
                        </a:spcAft>
                      </a:pPr>
                      <a:r>
                        <a:rPr lang="en-US" sz="2000" dirty="0" smtClean="0">
                          <a:latin typeface="Avenir Book"/>
                          <a:ea typeface="Calibri"/>
                          <a:cs typeface="Avenir Book"/>
                        </a:rPr>
                        <a:t>Supplier </a:t>
                      </a:r>
                      <a:r>
                        <a:rPr lang="en-US" sz="2000" dirty="0">
                          <a:latin typeface="Avenir Book"/>
                          <a:ea typeface="Calibri"/>
                          <a:cs typeface="Avenir Book"/>
                        </a:rPr>
                        <a:t>stability</a:t>
                      </a:r>
                      <a:endParaRPr lang="en-GB" sz="2000" dirty="0">
                        <a:latin typeface="Avenir Book"/>
                        <a:ea typeface="Calibri"/>
                        <a:cs typeface="Avenir Book"/>
                      </a:endParaRPr>
                    </a:p>
                  </a:txBody>
                  <a:tcPr marL="73025" marR="73025" marT="0" marB="73025"/>
                </a:tc>
                <a:tc>
                  <a:txBody>
                    <a:bodyPr/>
                    <a:lstStyle/>
                    <a:p>
                      <a:pPr>
                        <a:spcAft>
                          <a:spcPts val="600"/>
                        </a:spcAft>
                      </a:pPr>
                      <a:r>
                        <a:rPr lang="en-US" sz="2000" dirty="0">
                          <a:latin typeface="Avenir Book"/>
                          <a:ea typeface="Calibri"/>
                          <a:cs typeface="Avenir Book"/>
                        </a:rPr>
                        <a:t>Is the supplier still in existence? Is the supplier financially stable and likely to continue in existence? If the supplier is no longer in business, does someone else maintain the systems? </a:t>
                      </a:r>
                      <a:endParaRPr lang="en-GB" sz="2000" dirty="0">
                        <a:latin typeface="Avenir Book"/>
                        <a:ea typeface="Calibri"/>
                        <a:cs typeface="Avenir Book"/>
                      </a:endParaRPr>
                    </a:p>
                  </a:txBody>
                  <a:tcPr marL="73025" marR="73025" marT="0" marB="73025"/>
                </a:tc>
                <a:extLst>
                  <a:ext uri="{0D108BD9-81ED-4DB2-BD59-A6C34878D82A}">
                    <a16:rowId xmlns:a16="http://schemas.microsoft.com/office/drawing/2014/main" val="10001"/>
                  </a:ext>
                </a:extLst>
              </a:tr>
              <a:tr h="370840">
                <a:tc>
                  <a:txBody>
                    <a:bodyPr/>
                    <a:lstStyle/>
                    <a:p>
                      <a:pPr>
                        <a:spcAft>
                          <a:spcPts val="600"/>
                        </a:spcAft>
                      </a:pPr>
                      <a:r>
                        <a:rPr lang="en-US" sz="2000">
                          <a:latin typeface="Avenir Book"/>
                          <a:ea typeface="Calibri"/>
                          <a:cs typeface="Avenir Book"/>
                        </a:rPr>
                        <a:t>Failure rate</a:t>
                      </a:r>
                      <a:endParaRPr lang="en-GB" sz="2000">
                        <a:latin typeface="Avenir Book"/>
                        <a:ea typeface="Calibri"/>
                        <a:cs typeface="Avenir Book"/>
                      </a:endParaRPr>
                    </a:p>
                  </a:txBody>
                  <a:tcPr marL="73025" marR="73025" marT="0" marB="73025"/>
                </a:tc>
                <a:tc>
                  <a:txBody>
                    <a:bodyPr/>
                    <a:lstStyle/>
                    <a:p>
                      <a:pPr>
                        <a:spcAft>
                          <a:spcPts val="600"/>
                        </a:spcAft>
                      </a:pPr>
                      <a:r>
                        <a:rPr lang="en-US" sz="2000" dirty="0">
                          <a:latin typeface="Avenir Book"/>
                          <a:ea typeface="Calibri"/>
                          <a:cs typeface="Avenir Book"/>
                        </a:rPr>
                        <a:t>Does the hardware have a high rate of reported failures? Does the support software crash and force system restarts? </a:t>
                      </a:r>
                      <a:endParaRPr lang="en-GB" sz="2000" dirty="0">
                        <a:latin typeface="Avenir Book"/>
                        <a:ea typeface="Calibri"/>
                        <a:cs typeface="Avenir Book"/>
                      </a:endParaRPr>
                    </a:p>
                  </a:txBody>
                  <a:tcPr marL="73025" marR="73025" marT="0" marB="73025"/>
                </a:tc>
                <a:extLst>
                  <a:ext uri="{0D108BD9-81ED-4DB2-BD59-A6C34878D82A}">
                    <a16:rowId xmlns:a16="http://schemas.microsoft.com/office/drawing/2014/main" val="10002"/>
                  </a:ext>
                </a:extLst>
              </a:tr>
              <a:tr h="370840">
                <a:tc>
                  <a:txBody>
                    <a:bodyPr/>
                    <a:lstStyle/>
                    <a:p>
                      <a:pPr>
                        <a:spcAft>
                          <a:spcPts val="600"/>
                        </a:spcAft>
                      </a:pPr>
                      <a:r>
                        <a:rPr lang="en-US" sz="2000">
                          <a:latin typeface="Avenir Book"/>
                          <a:ea typeface="Calibri"/>
                          <a:cs typeface="Avenir Book"/>
                        </a:rPr>
                        <a:t>Age</a:t>
                      </a:r>
                      <a:endParaRPr lang="en-GB" sz="2000">
                        <a:latin typeface="Avenir Book"/>
                        <a:ea typeface="Calibri"/>
                        <a:cs typeface="Avenir Book"/>
                      </a:endParaRPr>
                    </a:p>
                  </a:txBody>
                  <a:tcPr marL="73025" marR="73025" marT="0" marB="73025"/>
                </a:tc>
                <a:tc>
                  <a:txBody>
                    <a:bodyPr/>
                    <a:lstStyle/>
                    <a:p>
                      <a:pPr>
                        <a:spcAft>
                          <a:spcPts val="600"/>
                        </a:spcAft>
                      </a:pPr>
                      <a:r>
                        <a:rPr lang="en-US" sz="2000" dirty="0">
                          <a:latin typeface="Avenir Book"/>
                          <a:ea typeface="Calibri"/>
                          <a:cs typeface="Avenir Book"/>
                        </a:rPr>
                        <a:t>How old is the hardware and software? The older the hardware and support software, the more obsolete it will be. It may still function correctly but there could be significant economic and business benefits to moving to a more modern system.</a:t>
                      </a:r>
                      <a:endParaRPr lang="en-GB" sz="2000" dirty="0">
                        <a:latin typeface="Avenir Book"/>
                        <a:ea typeface="Calibri"/>
                        <a:cs typeface="Avenir Book"/>
                      </a:endParaRPr>
                    </a:p>
                  </a:txBody>
                  <a:tcPr marL="73025" marR="73025" marT="0" marB="73025"/>
                </a:tc>
                <a:extLst>
                  <a:ext uri="{0D108BD9-81ED-4DB2-BD59-A6C34878D82A}">
                    <a16:rowId xmlns:a16="http://schemas.microsoft.com/office/drawing/2014/main" val="10003"/>
                  </a:ext>
                </a:extLst>
              </a:tr>
              <a:tr h="370840">
                <a:tc>
                  <a:txBody>
                    <a:bodyPr/>
                    <a:lstStyle/>
                    <a:p>
                      <a:pPr>
                        <a:spcAft>
                          <a:spcPts val="600"/>
                        </a:spcAft>
                      </a:pPr>
                      <a:r>
                        <a:rPr lang="en-US" sz="2000" dirty="0">
                          <a:latin typeface="Avenir Book"/>
                          <a:ea typeface="Calibri"/>
                          <a:cs typeface="Avenir Book"/>
                        </a:rPr>
                        <a:t>Performance</a:t>
                      </a:r>
                      <a:endParaRPr lang="en-GB" sz="2000" dirty="0">
                        <a:latin typeface="Avenir Book"/>
                        <a:ea typeface="Calibri"/>
                        <a:cs typeface="Avenir Book"/>
                      </a:endParaRPr>
                    </a:p>
                  </a:txBody>
                  <a:tcPr marL="73025" marR="73025" marT="0" marB="73025"/>
                </a:tc>
                <a:tc>
                  <a:txBody>
                    <a:bodyPr/>
                    <a:lstStyle/>
                    <a:p>
                      <a:pPr>
                        <a:spcAft>
                          <a:spcPts val="600"/>
                        </a:spcAft>
                      </a:pPr>
                      <a:r>
                        <a:rPr lang="en-US" sz="2000" dirty="0">
                          <a:latin typeface="Avenir Book"/>
                          <a:ea typeface="Calibri"/>
                          <a:cs typeface="Avenir Book"/>
                        </a:rPr>
                        <a:t>Is the performance of the system adequate? Do performance problems have a significant effect on system users?</a:t>
                      </a:r>
                      <a:endParaRPr lang="en-GB" sz="2000" dirty="0">
                        <a:latin typeface="Avenir Book"/>
                        <a:ea typeface="Calibri"/>
                        <a:cs typeface="Avenir Book"/>
                      </a:endParaRPr>
                    </a:p>
                  </a:txBody>
                  <a:tcPr marL="73025" marR="73025" marT="0" marB="73025"/>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4047430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Factors used in environment assessment</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891500987"/>
              </p:ext>
            </p:extLst>
          </p:nvPr>
        </p:nvGraphicFramePr>
        <p:xfrm>
          <a:off x="457200" y="1365885"/>
          <a:ext cx="8229600" cy="4577715"/>
        </p:xfrm>
        <a:graphic>
          <a:graphicData uri="http://schemas.openxmlformats.org/drawingml/2006/table">
            <a:tbl>
              <a:tblPr firstRow="1" bandRow="1">
                <a:tableStyleId>{5C22544A-7EE6-4342-B048-85BDC9FD1C3A}</a:tableStyleId>
              </a:tblPr>
              <a:tblGrid>
                <a:gridCol w="2650476">
                  <a:extLst>
                    <a:ext uri="{9D8B030D-6E8A-4147-A177-3AD203B41FA5}">
                      <a16:colId xmlns:a16="http://schemas.microsoft.com/office/drawing/2014/main" val="20000"/>
                    </a:ext>
                  </a:extLst>
                </a:gridCol>
                <a:gridCol w="5579124">
                  <a:extLst>
                    <a:ext uri="{9D8B030D-6E8A-4147-A177-3AD203B41FA5}">
                      <a16:colId xmlns:a16="http://schemas.microsoft.com/office/drawing/2014/main" val="20001"/>
                    </a:ext>
                  </a:extLst>
                </a:gridCol>
              </a:tblGrid>
              <a:tr h="370840">
                <a:tc>
                  <a:txBody>
                    <a:bodyPr/>
                    <a:lstStyle/>
                    <a:p>
                      <a:r>
                        <a:rPr lang="en-US" sz="2000" dirty="0" smtClean="0">
                          <a:latin typeface="Avenir Book"/>
                          <a:cs typeface="Avenir Book"/>
                        </a:rPr>
                        <a:t>Factor</a:t>
                      </a:r>
                      <a:endParaRPr lang="en-US" sz="2000" dirty="0">
                        <a:latin typeface="Avenir Book"/>
                        <a:cs typeface="Avenir Book"/>
                      </a:endParaRPr>
                    </a:p>
                  </a:txBody>
                  <a:tcPr/>
                </a:tc>
                <a:tc>
                  <a:txBody>
                    <a:bodyPr/>
                    <a:lstStyle/>
                    <a:p>
                      <a:r>
                        <a:rPr lang="en-US" sz="2000" dirty="0" smtClean="0">
                          <a:latin typeface="Avenir Book"/>
                          <a:cs typeface="Avenir Book"/>
                        </a:rPr>
                        <a:t>Questions</a:t>
                      </a:r>
                      <a:endParaRPr lang="en-US" sz="2000" dirty="0">
                        <a:latin typeface="Avenir Book"/>
                        <a:cs typeface="Avenir Book"/>
                      </a:endParaRPr>
                    </a:p>
                  </a:txBody>
                  <a:tcPr/>
                </a:tc>
                <a:extLst>
                  <a:ext uri="{0D108BD9-81ED-4DB2-BD59-A6C34878D82A}">
                    <a16:rowId xmlns:a16="http://schemas.microsoft.com/office/drawing/2014/main" val="10000"/>
                  </a:ext>
                </a:extLst>
              </a:tr>
              <a:tr h="370840">
                <a:tc>
                  <a:txBody>
                    <a:bodyPr/>
                    <a:lstStyle/>
                    <a:p>
                      <a:pPr>
                        <a:spcAft>
                          <a:spcPts val="600"/>
                        </a:spcAft>
                      </a:pPr>
                      <a:r>
                        <a:rPr lang="en-US" sz="2000" dirty="0">
                          <a:latin typeface="Avenir Book"/>
                          <a:ea typeface="Calibri"/>
                          <a:cs typeface="Avenir Book"/>
                        </a:rPr>
                        <a:t>Support requirements</a:t>
                      </a:r>
                      <a:endParaRPr lang="en-GB" sz="2000" dirty="0">
                        <a:latin typeface="Avenir Book"/>
                        <a:ea typeface="Calibri"/>
                        <a:cs typeface="Avenir Book"/>
                      </a:endParaRPr>
                    </a:p>
                  </a:txBody>
                  <a:tcPr marL="73025" marR="73025" marT="0" marB="73025"/>
                </a:tc>
                <a:tc>
                  <a:txBody>
                    <a:bodyPr/>
                    <a:lstStyle/>
                    <a:p>
                      <a:pPr>
                        <a:spcAft>
                          <a:spcPts val="600"/>
                        </a:spcAft>
                      </a:pPr>
                      <a:r>
                        <a:rPr lang="en-US" sz="2000" dirty="0">
                          <a:latin typeface="Avenir Book"/>
                          <a:ea typeface="Calibri"/>
                          <a:cs typeface="Avenir Book"/>
                        </a:rPr>
                        <a:t>What local support is required by the hardware and software? If there are high costs associated with this support, it may be worth considering system replacement.</a:t>
                      </a:r>
                      <a:endParaRPr lang="en-GB" sz="2000" dirty="0">
                        <a:latin typeface="Avenir Book"/>
                        <a:ea typeface="Calibri"/>
                        <a:cs typeface="Avenir Book"/>
                      </a:endParaRPr>
                    </a:p>
                  </a:txBody>
                  <a:tcPr marL="73025" marR="73025" marT="0" marB="73025"/>
                </a:tc>
                <a:extLst>
                  <a:ext uri="{0D108BD9-81ED-4DB2-BD59-A6C34878D82A}">
                    <a16:rowId xmlns:a16="http://schemas.microsoft.com/office/drawing/2014/main" val="10001"/>
                  </a:ext>
                </a:extLst>
              </a:tr>
              <a:tr h="370840">
                <a:tc>
                  <a:txBody>
                    <a:bodyPr/>
                    <a:lstStyle/>
                    <a:p>
                      <a:pPr>
                        <a:spcAft>
                          <a:spcPts val="600"/>
                        </a:spcAft>
                      </a:pPr>
                      <a:r>
                        <a:rPr lang="en-US" sz="2000">
                          <a:latin typeface="Avenir Book"/>
                          <a:ea typeface="Calibri"/>
                          <a:cs typeface="Avenir Book"/>
                        </a:rPr>
                        <a:t>Maintenance costs</a:t>
                      </a:r>
                      <a:endParaRPr lang="en-GB" sz="2000">
                        <a:latin typeface="Avenir Book"/>
                        <a:ea typeface="Calibri"/>
                        <a:cs typeface="Avenir Book"/>
                      </a:endParaRPr>
                    </a:p>
                  </a:txBody>
                  <a:tcPr marL="73025" marR="73025" marT="0" marB="73025"/>
                </a:tc>
                <a:tc>
                  <a:txBody>
                    <a:bodyPr/>
                    <a:lstStyle/>
                    <a:p>
                      <a:pPr>
                        <a:spcAft>
                          <a:spcPts val="600"/>
                        </a:spcAft>
                      </a:pPr>
                      <a:r>
                        <a:rPr lang="en-US" sz="2000" dirty="0">
                          <a:latin typeface="Avenir Book"/>
                          <a:ea typeface="Calibri"/>
                          <a:cs typeface="Avenir Book"/>
                        </a:rPr>
                        <a:t>What are the costs of hardware maintenance and support software </a:t>
                      </a:r>
                      <a:r>
                        <a:rPr lang="en-US" sz="2000" dirty="0" smtClean="0">
                          <a:latin typeface="Avenir Book"/>
                          <a:ea typeface="Calibri"/>
                          <a:cs typeface="Avenir Book"/>
                        </a:rPr>
                        <a:t>licenses? </a:t>
                      </a:r>
                      <a:r>
                        <a:rPr lang="en-US" sz="2000" dirty="0">
                          <a:latin typeface="Avenir Book"/>
                          <a:ea typeface="Calibri"/>
                          <a:cs typeface="Avenir Book"/>
                        </a:rPr>
                        <a:t>Older hardware may have higher maintenance costs than modern systems. Support software may have high annual licensing costs.</a:t>
                      </a:r>
                      <a:endParaRPr lang="en-GB" sz="2000" dirty="0">
                        <a:latin typeface="Avenir Book"/>
                        <a:ea typeface="Calibri"/>
                        <a:cs typeface="Avenir Book"/>
                      </a:endParaRPr>
                    </a:p>
                  </a:txBody>
                  <a:tcPr marL="73025" marR="73025" marT="0" marB="73025"/>
                </a:tc>
                <a:extLst>
                  <a:ext uri="{0D108BD9-81ED-4DB2-BD59-A6C34878D82A}">
                    <a16:rowId xmlns:a16="http://schemas.microsoft.com/office/drawing/2014/main" val="10002"/>
                  </a:ext>
                </a:extLst>
              </a:tr>
              <a:tr h="370840">
                <a:tc>
                  <a:txBody>
                    <a:bodyPr/>
                    <a:lstStyle/>
                    <a:p>
                      <a:pPr>
                        <a:spcAft>
                          <a:spcPts val="600"/>
                        </a:spcAft>
                      </a:pPr>
                      <a:r>
                        <a:rPr lang="en-US" sz="2000">
                          <a:latin typeface="Avenir Book"/>
                          <a:ea typeface="Calibri"/>
                          <a:cs typeface="Avenir Book"/>
                        </a:rPr>
                        <a:t>Interoperability</a:t>
                      </a:r>
                      <a:endParaRPr lang="en-GB" sz="2000">
                        <a:latin typeface="Avenir Book"/>
                        <a:ea typeface="Calibri"/>
                        <a:cs typeface="Avenir Book"/>
                      </a:endParaRPr>
                    </a:p>
                  </a:txBody>
                  <a:tcPr marL="73025" marR="73025" marT="0" marB="73025"/>
                </a:tc>
                <a:tc>
                  <a:txBody>
                    <a:bodyPr/>
                    <a:lstStyle/>
                    <a:p>
                      <a:pPr>
                        <a:spcAft>
                          <a:spcPts val="600"/>
                        </a:spcAft>
                      </a:pPr>
                      <a:r>
                        <a:rPr lang="en-US" sz="2000" dirty="0">
                          <a:latin typeface="Avenir Book"/>
                          <a:ea typeface="Calibri"/>
                          <a:cs typeface="Avenir Book"/>
                        </a:rPr>
                        <a:t>Are there problems interfacing the system to other systems? Can compilers, for example, be used with current versions of the operating system? Is hardware emulation required</a:t>
                      </a:r>
                      <a:r>
                        <a:rPr lang="en-US" sz="2000" dirty="0" smtClean="0">
                          <a:latin typeface="Avenir Book"/>
                          <a:ea typeface="Calibri"/>
                          <a:cs typeface="Avenir Book"/>
                        </a:rPr>
                        <a:t>?</a:t>
                      </a:r>
                      <a:endParaRPr lang="en-GB" sz="2000" dirty="0">
                        <a:latin typeface="Avenir Book"/>
                        <a:ea typeface="Calibri"/>
                        <a:cs typeface="Avenir Book"/>
                      </a:endParaRPr>
                    </a:p>
                  </a:txBody>
                  <a:tcPr marL="73025" marR="73025" marT="0" marB="73025"/>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15458304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0600" y="70224"/>
            <a:ext cx="8229600" cy="844176"/>
          </a:xfrm>
        </p:spPr>
        <p:txBody>
          <a:bodyPr/>
          <a:lstStyle/>
          <a:p>
            <a:r>
              <a:rPr lang="en-US" dirty="0" smtClean="0"/>
              <a:t>Factors </a:t>
            </a:r>
            <a:r>
              <a:rPr lang="en-US" dirty="0"/>
              <a:t>used in application assessment</a:t>
            </a:r>
            <a:r>
              <a:rPr lang="en-GB" dirty="0" smtClean="0"/>
              <a:t> </a:t>
            </a:r>
            <a:endParaRPr lang="en-US"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1244304491"/>
              </p:ext>
            </p:extLst>
          </p:nvPr>
        </p:nvGraphicFramePr>
        <p:xfrm>
          <a:off x="304800" y="1219200"/>
          <a:ext cx="8534400" cy="4400550"/>
        </p:xfrm>
        <a:graphic>
          <a:graphicData uri="http://schemas.openxmlformats.org/drawingml/2006/table">
            <a:tbl>
              <a:tblPr firstRow="1" bandRow="1">
                <a:tableStyleId>{5C22544A-7EE6-4342-B048-85BDC9FD1C3A}</a:tableStyleId>
              </a:tblPr>
              <a:tblGrid>
                <a:gridCol w="2449689">
                  <a:extLst>
                    <a:ext uri="{9D8B030D-6E8A-4147-A177-3AD203B41FA5}">
                      <a16:colId xmlns:a16="http://schemas.microsoft.com/office/drawing/2014/main" val="20000"/>
                    </a:ext>
                  </a:extLst>
                </a:gridCol>
                <a:gridCol w="6084711">
                  <a:extLst>
                    <a:ext uri="{9D8B030D-6E8A-4147-A177-3AD203B41FA5}">
                      <a16:colId xmlns:a16="http://schemas.microsoft.com/office/drawing/2014/main" val="20001"/>
                    </a:ext>
                  </a:extLst>
                </a:gridCol>
              </a:tblGrid>
              <a:tr h="370840">
                <a:tc>
                  <a:txBody>
                    <a:bodyPr/>
                    <a:lstStyle/>
                    <a:p>
                      <a:pPr>
                        <a:spcAft>
                          <a:spcPts val="600"/>
                        </a:spcAft>
                      </a:pPr>
                      <a:r>
                        <a:rPr lang="en-US" sz="2000" dirty="0" smtClean="0">
                          <a:latin typeface="Avenir Book"/>
                          <a:ea typeface="Calibri"/>
                          <a:cs typeface="Avenir Book"/>
                        </a:rPr>
                        <a:t>Factor</a:t>
                      </a:r>
                      <a:endParaRPr lang="en-GB" sz="2000" dirty="0">
                        <a:latin typeface="Avenir Book"/>
                        <a:ea typeface="Calibri"/>
                        <a:cs typeface="Avenir Book"/>
                      </a:endParaRPr>
                    </a:p>
                  </a:txBody>
                  <a:tcPr marL="73025" marR="73025" marT="73025" marB="73025"/>
                </a:tc>
                <a:tc>
                  <a:txBody>
                    <a:bodyPr/>
                    <a:lstStyle/>
                    <a:p>
                      <a:pPr>
                        <a:spcAft>
                          <a:spcPts val="600"/>
                        </a:spcAft>
                      </a:pPr>
                      <a:r>
                        <a:rPr lang="en-US" sz="2000" dirty="0" smtClean="0">
                          <a:latin typeface="Avenir Book"/>
                          <a:ea typeface="Calibri"/>
                          <a:cs typeface="Avenir Book"/>
                        </a:rPr>
                        <a:t>Questions</a:t>
                      </a:r>
                      <a:endParaRPr lang="en-GB" sz="2000" dirty="0">
                        <a:latin typeface="Avenir Book"/>
                        <a:ea typeface="Calibri"/>
                        <a:cs typeface="Avenir Book"/>
                      </a:endParaRPr>
                    </a:p>
                  </a:txBody>
                  <a:tcPr marL="73025" marR="73025" marT="73025" marB="73025"/>
                </a:tc>
                <a:extLst>
                  <a:ext uri="{0D108BD9-81ED-4DB2-BD59-A6C34878D82A}">
                    <a16:rowId xmlns:a16="http://schemas.microsoft.com/office/drawing/2014/main" val="10000"/>
                  </a:ext>
                </a:extLst>
              </a:tr>
              <a:tr h="370840">
                <a:tc>
                  <a:txBody>
                    <a:bodyPr/>
                    <a:lstStyle/>
                    <a:p>
                      <a:pPr>
                        <a:spcAft>
                          <a:spcPts val="600"/>
                        </a:spcAft>
                      </a:pPr>
                      <a:r>
                        <a:rPr lang="en-US" sz="2000" dirty="0" smtClean="0">
                          <a:latin typeface="Avenir Book"/>
                          <a:ea typeface="Calibri"/>
                          <a:cs typeface="Avenir Book"/>
                        </a:rPr>
                        <a:t>Understandability</a:t>
                      </a:r>
                      <a:endParaRPr lang="en-GB" sz="2000" dirty="0">
                        <a:latin typeface="Avenir Book"/>
                        <a:ea typeface="Calibri"/>
                        <a:cs typeface="Avenir Book"/>
                      </a:endParaRPr>
                    </a:p>
                  </a:txBody>
                  <a:tcPr marL="73025" marR="73025" marT="0" marB="73025"/>
                </a:tc>
                <a:tc>
                  <a:txBody>
                    <a:bodyPr/>
                    <a:lstStyle/>
                    <a:p>
                      <a:pPr>
                        <a:spcAft>
                          <a:spcPts val="600"/>
                        </a:spcAft>
                      </a:pPr>
                      <a:r>
                        <a:rPr lang="en-US" sz="2000" dirty="0">
                          <a:latin typeface="Avenir Book"/>
                          <a:ea typeface="Calibri"/>
                          <a:cs typeface="Avenir Book"/>
                        </a:rPr>
                        <a:t>How difficult is it to understand the source code of the current system? How complex are the control structures that are used? Do variables have meaningful names that reflect their function?</a:t>
                      </a:r>
                      <a:endParaRPr lang="en-GB" sz="2000" dirty="0">
                        <a:latin typeface="Avenir Book"/>
                        <a:ea typeface="Calibri"/>
                        <a:cs typeface="Avenir Book"/>
                      </a:endParaRPr>
                    </a:p>
                  </a:txBody>
                  <a:tcPr marL="73025" marR="73025" marT="0" marB="73025"/>
                </a:tc>
                <a:extLst>
                  <a:ext uri="{0D108BD9-81ED-4DB2-BD59-A6C34878D82A}">
                    <a16:rowId xmlns:a16="http://schemas.microsoft.com/office/drawing/2014/main" val="10001"/>
                  </a:ext>
                </a:extLst>
              </a:tr>
              <a:tr h="370840">
                <a:tc>
                  <a:txBody>
                    <a:bodyPr/>
                    <a:lstStyle/>
                    <a:p>
                      <a:pPr>
                        <a:spcAft>
                          <a:spcPts val="600"/>
                        </a:spcAft>
                      </a:pPr>
                      <a:r>
                        <a:rPr lang="en-US" sz="2000">
                          <a:latin typeface="Avenir Book"/>
                          <a:ea typeface="Calibri"/>
                          <a:cs typeface="Avenir Book"/>
                        </a:rPr>
                        <a:t>Documentation</a:t>
                      </a:r>
                      <a:endParaRPr lang="en-GB" sz="2000">
                        <a:latin typeface="Avenir Book"/>
                        <a:ea typeface="Calibri"/>
                        <a:cs typeface="Avenir Book"/>
                      </a:endParaRPr>
                    </a:p>
                  </a:txBody>
                  <a:tcPr marL="73025" marR="73025" marT="0" marB="73025"/>
                </a:tc>
                <a:tc>
                  <a:txBody>
                    <a:bodyPr/>
                    <a:lstStyle/>
                    <a:p>
                      <a:pPr>
                        <a:spcAft>
                          <a:spcPts val="600"/>
                        </a:spcAft>
                      </a:pPr>
                      <a:r>
                        <a:rPr lang="en-US" sz="2000">
                          <a:latin typeface="Avenir Book"/>
                          <a:ea typeface="Calibri"/>
                          <a:cs typeface="Avenir Book"/>
                        </a:rPr>
                        <a:t>What system documentation is available? Is the documentation complete, consistent, and current?</a:t>
                      </a:r>
                      <a:endParaRPr lang="en-GB" sz="2000">
                        <a:latin typeface="Avenir Book"/>
                        <a:ea typeface="Calibri"/>
                        <a:cs typeface="Avenir Book"/>
                      </a:endParaRPr>
                    </a:p>
                  </a:txBody>
                  <a:tcPr marL="73025" marR="73025" marT="0" marB="73025"/>
                </a:tc>
                <a:extLst>
                  <a:ext uri="{0D108BD9-81ED-4DB2-BD59-A6C34878D82A}">
                    <a16:rowId xmlns:a16="http://schemas.microsoft.com/office/drawing/2014/main" val="10002"/>
                  </a:ext>
                </a:extLst>
              </a:tr>
              <a:tr h="370840">
                <a:tc>
                  <a:txBody>
                    <a:bodyPr/>
                    <a:lstStyle/>
                    <a:p>
                      <a:pPr>
                        <a:spcAft>
                          <a:spcPts val="600"/>
                        </a:spcAft>
                      </a:pPr>
                      <a:r>
                        <a:rPr lang="en-US" sz="2000">
                          <a:latin typeface="Avenir Book"/>
                          <a:ea typeface="Calibri"/>
                          <a:cs typeface="Avenir Book"/>
                        </a:rPr>
                        <a:t>Data</a:t>
                      </a:r>
                      <a:endParaRPr lang="en-GB" sz="2000">
                        <a:latin typeface="Avenir Book"/>
                        <a:ea typeface="Calibri"/>
                        <a:cs typeface="Avenir Book"/>
                      </a:endParaRPr>
                    </a:p>
                  </a:txBody>
                  <a:tcPr marL="73025" marR="73025" marT="0" marB="73025"/>
                </a:tc>
                <a:tc>
                  <a:txBody>
                    <a:bodyPr/>
                    <a:lstStyle/>
                    <a:p>
                      <a:pPr>
                        <a:spcAft>
                          <a:spcPts val="600"/>
                        </a:spcAft>
                      </a:pPr>
                      <a:r>
                        <a:rPr lang="en-US" sz="2000">
                          <a:latin typeface="Avenir Book"/>
                          <a:ea typeface="Calibri"/>
                          <a:cs typeface="Avenir Book"/>
                        </a:rPr>
                        <a:t>Is there an explicit data model for the system? To what extent is data duplicated across files? Is the data used by the system up to date and consistent?</a:t>
                      </a:r>
                      <a:endParaRPr lang="en-GB" sz="2000">
                        <a:latin typeface="Avenir Book"/>
                        <a:ea typeface="Calibri"/>
                        <a:cs typeface="Avenir Book"/>
                      </a:endParaRPr>
                    </a:p>
                  </a:txBody>
                  <a:tcPr marL="73025" marR="73025" marT="0" marB="73025"/>
                </a:tc>
                <a:extLst>
                  <a:ext uri="{0D108BD9-81ED-4DB2-BD59-A6C34878D82A}">
                    <a16:rowId xmlns:a16="http://schemas.microsoft.com/office/drawing/2014/main" val="10003"/>
                  </a:ext>
                </a:extLst>
              </a:tr>
              <a:tr h="370840">
                <a:tc>
                  <a:txBody>
                    <a:bodyPr/>
                    <a:lstStyle/>
                    <a:p>
                      <a:pPr>
                        <a:spcAft>
                          <a:spcPts val="600"/>
                        </a:spcAft>
                      </a:pPr>
                      <a:r>
                        <a:rPr lang="en-US" sz="2000">
                          <a:latin typeface="Avenir Book"/>
                          <a:ea typeface="Calibri"/>
                          <a:cs typeface="Avenir Book"/>
                        </a:rPr>
                        <a:t>Performance</a:t>
                      </a:r>
                      <a:endParaRPr lang="en-GB" sz="2000">
                        <a:latin typeface="Avenir Book"/>
                        <a:ea typeface="Calibri"/>
                        <a:cs typeface="Avenir Book"/>
                      </a:endParaRPr>
                    </a:p>
                  </a:txBody>
                  <a:tcPr marL="73025" marR="73025" marT="0" marB="73025"/>
                </a:tc>
                <a:tc>
                  <a:txBody>
                    <a:bodyPr/>
                    <a:lstStyle/>
                    <a:p>
                      <a:pPr>
                        <a:spcAft>
                          <a:spcPts val="600"/>
                        </a:spcAft>
                      </a:pPr>
                      <a:r>
                        <a:rPr lang="en-US" sz="2000" dirty="0">
                          <a:latin typeface="Avenir Book"/>
                          <a:ea typeface="Calibri"/>
                          <a:cs typeface="Avenir Book"/>
                        </a:rPr>
                        <a:t>Is the performance of the application adequate? Do performance problems have a significant effect on system users?</a:t>
                      </a:r>
                      <a:endParaRPr lang="en-GB" sz="2000" dirty="0">
                        <a:latin typeface="Avenir Book"/>
                        <a:ea typeface="Calibri"/>
                        <a:cs typeface="Avenir Book"/>
                      </a:endParaRPr>
                    </a:p>
                  </a:txBody>
                  <a:tcPr marL="73025" marR="73025" marT="0" marB="73025"/>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83948528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Factors used in application assessment</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822988402"/>
              </p:ext>
            </p:extLst>
          </p:nvPr>
        </p:nvGraphicFramePr>
        <p:xfrm>
          <a:off x="457200" y="1143000"/>
          <a:ext cx="8229600" cy="5260340"/>
        </p:xfrm>
        <a:graphic>
          <a:graphicData uri="http://schemas.openxmlformats.org/drawingml/2006/table">
            <a:tbl>
              <a:tblPr firstRow="1" bandRow="1">
                <a:tableStyleId>{5C22544A-7EE6-4342-B048-85BDC9FD1C3A}</a:tableStyleId>
              </a:tblPr>
              <a:tblGrid>
                <a:gridCol w="2569407">
                  <a:extLst>
                    <a:ext uri="{9D8B030D-6E8A-4147-A177-3AD203B41FA5}">
                      <a16:colId xmlns:a16="http://schemas.microsoft.com/office/drawing/2014/main" val="20000"/>
                    </a:ext>
                  </a:extLst>
                </a:gridCol>
                <a:gridCol w="5660193">
                  <a:extLst>
                    <a:ext uri="{9D8B030D-6E8A-4147-A177-3AD203B41FA5}">
                      <a16:colId xmlns:a16="http://schemas.microsoft.com/office/drawing/2014/main" val="20001"/>
                    </a:ext>
                  </a:extLst>
                </a:gridCol>
              </a:tblGrid>
              <a:tr h="370840">
                <a:tc>
                  <a:txBody>
                    <a:bodyPr/>
                    <a:lstStyle/>
                    <a:p>
                      <a:r>
                        <a:rPr lang="en-US" sz="2000" dirty="0" smtClean="0">
                          <a:latin typeface="Avenir Book"/>
                          <a:cs typeface="Avenir Book"/>
                        </a:rPr>
                        <a:t>Factor</a:t>
                      </a:r>
                      <a:endParaRPr lang="en-US" sz="2000" dirty="0">
                        <a:latin typeface="Avenir Book"/>
                        <a:cs typeface="Avenir Book"/>
                      </a:endParaRPr>
                    </a:p>
                  </a:txBody>
                  <a:tcPr/>
                </a:tc>
                <a:tc>
                  <a:txBody>
                    <a:bodyPr/>
                    <a:lstStyle/>
                    <a:p>
                      <a:r>
                        <a:rPr lang="en-US" sz="2000" dirty="0" smtClean="0">
                          <a:latin typeface="Avenir Book"/>
                          <a:cs typeface="Avenir Book"/>
                        </a:rPr>
                        <a:t>Questions</a:t>
                      </a:r>
                      <a:endParaRPr lang="en-US" sz="2000" dirty="0">
                        <a:latin typeface="Avenir Book"/>
                        <a:cs typeface="Avenir Book"/>
                      </a:endParaRPr>
                    </a:p>
                  </a:txBody>
                  <a:tcPr/>
                </a:tc>
                <a:extLst>
                  <a:ext uri="{0D108BD9-81ED-4DB2-BD59-A6C34878D82A}">
                    <a16:rowId xmlns:a16="http://schemas.microsoft.com/office/drawing/2014/main" val="10000"/>
                  </a:ext>
                </a:extLst>
              </a:tr>
              <a:tr h="370840">
                <a:tc>
                  <a:txBody>
                    <a:bodyPr/>
                    <a:lstStyle/>
                    <a:p>
                      <a:pPr>
                        <a:spcAft>
                          <a:spcPts val="600"/>
                        </a:spcAft>
                      </a:pPr>
                      <a:r>
                        <a:rPr lang="en-US" sz="2000" dirty="0">
                          <a:latin typeface="Avenir Book"/>
                          <a:ea typeface="Calibri"/>
                          <a:cs typeface="Avenir Book"/>
                        </a:rPr>
                        <a:t>Programming language</a:t>
                      </a:r>
                      <a:endParaRPr lang="en-GB" sz="2000" dirty="0">
                        <a:latin typeface="Avenir Book"/>
                        <a:ea typeface="Calibri"/>
                        <a:cs typeface="Avenir Book"/>
                      </a:endParaRPr>
                    </a:p>
                  </a:txBody>
                  <a:tcPr marL="73025" marR="73025" marT="0" marB="73025"/>
                </a:tc>
                <a:tc>
                  <a:txBody>
                    <a:bodyPr/>
                    <a:lstStyle/>
                    <a:p>
                      <a:pPr>
                        <a:spcAft>
                          <a:spcPts val="600"/>
                        </a:spcAft>
                      </a:pPr>
                      <a:r>
                        <a:rPr lang="en-US" sz="2000">
                          <a:latin typeface="Avenir Book"/>
                          <a:ea typeface="Calibri"/>
                          <a:cs typeface="Avenir Book"/>
                        </a:rPr>
                        <a:t>Are modern compilers available for the programming language used to develop the system? Is the programming language still used for new system development?</a:t>
                      </a:r>
                      <a:endParaRPr lang="en-GB" sz="2000">
                        <a:latin typeface="Avenir Book"/>
                        <a:ea typeface="Calibri"/>
                        <a:cs typeface="Avenir Book"/>
                      </a:endParaRPr>
                    </a:p>
                  </a:txBody>
                  <a:tcPr marL="73025" marR="73025" marT="0" marB="73025"/>
                </a:tc>
                <a:extLst>
                  <a:ext uri="{0D108BD9-81ED-4DB2-BD59-A6C34878D82A}">
                    <a16:rowId xmlns:a16="http://schemas.microsoft.com/office/drawing/2014/main" val="10001"/>
                  </a:ext>
                </a:extLst>
              </a:tr>
              <a:tr h="370840">
                <a:tc>
                  <a:txBody>
                    <a:bodyPr/>
                    <a:lstStyle/>
                    <a:p>
                      <a:pPr>
                        <a:spcAft>
                          <a:spcPts val="600"/>
                        </a:spcAft>
                      </a:pPr>
                      <a:r>
                        <a:rPr lang="en-US" sz="2000" dirty="0">
                          <a:latin typeface="Avenir Book"/>
                          <a:ea typeface="Calibri"/>
                          <a:cs typeface="Avenir Book"/>
                        </a:rPr>
                        <a:t>Configuration management</a:t>
                      </a:r>
                      <a:endParaRPr lang="en-GB" sz="2000" dirty="0">
                        <a:latin typeface="Avenir Book"/>
                        <a:ea typeface="Calibri"/>
                        <a:cs typeface="Avenir Book"/>
                      </a:endParaRPr>
                    </a:p>
                  </a:txBody>
                  <a:tcPr marL="73025" marR="73025" marT="0" marB="73025"/>
                </a:tc>
                <a:tc>
                  <a:txBody>
                    <a:bodyPr/>
                    <a:lstStyle/>
                    <a:p>
                      <a:pPr>
                        <a:spcAft>
                          <a:spcPts val="600"/>
                        </a:spcAft>
                      </a:pPr>
                      <a:r>
                        <a:rPr lang="en-US" sz="2000">
                          <a:latin typeface="Avenir Book"/>
                          <a:ea typeface="Calibri"/>
                          <a:cs typeface="Avenir Book"/>
                        </a:rPr>
                        <a:t>Are all versions of all parts of the system managed by a configuration management system? Is there an explicit description of the versions of components that are used in the current system?</a:t>
                      </a:r>
                      <a:endParaRPr lang="en-GB" sz="2000">
                        <a:latin typeface="Avenir Book"/>
                        <a:ea typeface="Calibri"/>
                        <a:cs typeface="Avenir Book"/>
                      </a:endParaRPr>
                    </a:p>
                  </a:txBody>
                  <a:tcPr marL="73025" marR="73025" marT="0" marB="73025"/>
                </a:tc>
                <a:extLst>
                  <a:ext uri="{0D108BD9-81ED-4DB2-BD59-A6C34878D82A}">
                    <a16:rowId xmlns:a16="http://schemas.microsoft.com/office/drawing/2014/main" val="10002"/>
                  </a:ext>
                </a:extLst>
              </a:tr>
              <a:tr h="370840">
                <a:tc>
                  <a:txBody>
                    <a:bodyPr/>
                    <a:lstStyle/>
                    <a:p>
                      <a:pPr>
                        <a:spcAft>
                          <a:spcPts val="600"/>
                        </a:spcAft>
                      </a:pPr>
                      <a:r>
                        <a:rPr lang="en-US" sz="2000">
                          <a:latin typeface="Avenir Book"/>
                          <a:ea typeface="Calibri"/>
                          <a:cs typeface="Avenir Book"/>
                        </a:rPr>
                        <a:t>Test data</a:t>
                      </a:r>
                      <a:endParaRPr lang="en-GB" sz="2000">
                        <a:latin typeface="Avenir Book"/>
                        <a:ea typeface="Calibri"/>
                        <a:cs typeface="Avenir Book"/>
                      </a:endParaRPr>
                    </a:p>
                  </a:txBody>
                  <a:tcPr marL="73025" marR="73025" marT="0" marB="73025"/>
                </a:tc>
                <a:tc>
                  <a:txBody>
                    <a:bodyPr/>
                    <a:lstStyle/>
                    <a:p>
                      <a:pPr>
                        <a:spcAft>
                          <a:spcPts val="600"/>
                        </a:spcAft>
                      </a:pPr>
                      <a:r>
                        <a:rPr lang="en-US" sz="2000">
                          <a:latin typeface="Avenir Book"/>
                          <a:ea typeface="Calibri"/>
                          <a:cs typeface="Avenir Book"/>
                        </a:rPr>
                        <a:t>Does test data for the system exist? Is there a record of regression tests carried out when new features have been added to the system? </a:t>
                      </a:r>
                      <a:endParaRPr lang="en-GB" sz="2000">
                        <a:latin typeface="Avenir Book"/>
                        <a:ea typeface="Calibri"/>
                        <a:cs typeface="Avenir Book"/>
                      </a:endParaRPr>
                    </a:p>
                  </a:txBody>
                  <a:tcPr marL="73025" marR="73025" marT="0" marB="73025"/>
                </a:tc>
                <a:extLst>
                  <a:ext uri="{0D108BD9-81ED-4DB2-BD59-A6C34878D82A}">
                    <a16:rowId xmlns:a16="http://schemas.microsoft.com/office/drawing/2014/main" val="10003"/>
                  </a:ext>
                </a:extLst>
              </a:tr>
              <a:tr h="370840">
                <a:tc>
                  <a:txBody>
                    <a:bodyPr/>
                    <a:lstStyle/>
                    <a:p>
                      <a:pPr>
                        <a:spcAft>
                          <a:spcPts val="600"/>
                        </a:spcAft>
                      </a:pPr>
                      <a:r>
                        <a:rPr lang="en-US" sz="2000">
                          <a:latin typeface="Avenir Book"/>
                          <a:ea typeface="Calibri"/>
                          <a:cs typeface="Avenir Book"/>
                        </a:rPr>
                        <a:t>Personnel skills</a:t>
                      </a:r>
                      <a:endParaRPr lang="en-GB" sz="2000">
                        <a:latin typeface="Avenir Book"/>
                        <a:ea typeface="Calibri"/>
                        <a:cs typeface="Avenir Book"/>
                      </a:endParaRPr>
                    </a:p>
                  </a:txBody>
                  <a:tcPr marL="73025" marR="73025" marT="0" marB="73025"/>
                </a:tc>
                <a:tc>
                  <a:txBody>
                    <a:bodyPr/>
                    <a:lstStyle/>
                    <a:p>
                      <a:pPr>
                        <a:spcAft>
                          <a:spcPts val="600"/>
                        </a:spcAft>
                      </a:pPr>
                      <a:r>
                        <a:rPr lang="en-US" sz="2000" dirty="0">
                          <a:latin typeface="Avenir Book"/>
                          <a:ea typeface="Calibri"/>
                          <a:cs typeface="Avenir Book"/>
                        </a:rPr>
                        <a:t>Are there people available who have the skills to maintain the application? Are there people available who have experience with the system?</a:t>
                      </a:r>
                      <a:r>
                        <a:rPr lang="en-US" sz="2000" dirty="0" smtClean="0">
                          <a:latin typeface="Avenir Book"/>
                          <a:ea typeface="Calibri"/>
                          <a:cs typeface="Avenir Book"/>
                        </a:rPr>
                        <a:t> </a:t>
                      </a:r>
                      <a:endParaRPr lang="en-GB" sz="2000" dirty="0">
                        <a:latin typeface="Avenir Book"/>
                        <a:ea typeface="Calibri"/>
                        <a:cs typeface="Avenir Book"/>
                      </a:endParaRPr>
                    </a:p>
                  </a:txBody>
                  <a:tcPr marL="73025" marR="73025" marT="0" marB="73025"/>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30547613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p:txBody>
          <a:bodyPr/>
          <a:lstStyle/>
          <a:p>
            <a:r>
              <a:rPr lang="en-GB"/>
              <a:t>System measurement</a:t>
            </a:r>
          </a:p>
        </p:txBody>
      </p:sp>
      <p:sp>
        <p:nvSpPr>
          <p:cNvPr id="90115" name="Rectangle 3"/>
          <p:cNvSpPr>
            <a:spLocks noGrp="1" noChangeArrowheads="1"/>
          </p:cNvSpPr>
          <p:nvPr>
            <p:ph type="body" idx="1"/>
          </p:nvPr>
        </p:nvSpPr>
        <p:spPr/>
        <p:txBody>
          <a:bodyPr/>
          <a:lstStyle/>
          <a:p>
            <a:r>
              <a:rPr lang="en-GB" dirty="0">
                <a:latin typeface="Avenir Book"/>
                <a:cs typeface="Avenir Book"/>
              </a:rPr>
              <a:t>You may collect quantitative data to make an assessment of the quality of the application system</a:t>
            </a:r>
          </a:p>
          <a:p>
            <a:pPr lvl="1"/>
            <a:r>
              <a:rPr lang="en-GB" dirty="0">
                <a:latin typeface="Avenir Book"/>
                <a:cs typeface="Avenir Book"/>
              </a:rPr>
              <a:t>The number of system change requests; </a:t>
            </a:r>
          </a:p>
          <a:p>
            <a:pPr lvl="1"/>
            <a:r>
              <a:rPr lang="en-GB" dirty="0">
                <a:latin typeface="Avenir Book"/>
                <a:cs typeface="Avenir Book"/>
              </a:rPr>
              <a:t>The number of different user interfaces used by the system;</a:t>
            </a:r>
          </a:p>
          <a:p>
            <a:pPr lvl="1"/>
            <a:r>
              <a:rPr lang="en-GB" dirty="0">
                <a:latin typeface="Avenir Book"/>
                <a:cs typeface="Avenir Book"/>
              </a:rPr>
              <a:t>The volume of data used by the system.</a:t>
            </a:r>
          </a:p>
        </p:txBody>
      </p:sp>
    </p:spTree>
    <p:extLst>
      <p:ext uri="{BB962C8B-B14F-4D97-AF65-F5344CB8AC3E}">
        <p14:creationId xmlns:p14="http://schemas.microsoft.com/office/powerpoint/2010/main" val="307965455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END of Chapter 9-Topics covered</a:t>
            </a:r>
            <a:endParaRPr lang="en-US" dirty="0"/>
          </a:p>
        </p:txBody>
      </p:sp>
      <p:sp>
        <p:nvSpPr>
          <p:cNvPr id="3" name="Content Placeholder 2"/>
          <p:cNvSpPr>
            <a:spLocks noGrp="1"/>
          </p:cNvSpPr>
          <p:nvPr>
            <p:ph idx="1"/>
          </p:nvPr>
        </p:nvSpPr>
        <p:spPr/>
        <p:txBody>
          <a:bodyPr/>
          <a:lstStyle/>
          <a:p>
            <a:r>
              <a:rPr lang="en-US" dirty="0" smtClean="0">
                <a:latin typeface="Avenir Book"/>
                <a:cs typeface="Avenir Book"/>
              </a:rPr>
              <a:t>Evolution processes</a:t>
            </a:r>
          </a:p>
          <a:p>
            <a:pPr lvl="1"/>
            <a:r>
              <a:rPr lang="en-US" dirty="0" smtClean="0">
                <a:latin typeface="Avenir Book"/>
                <a:cs typeface="Avenir Book"/>
              </a:rPr>
              <a:t>Change processes for software systems </a:t>
            </a:r>
            <a:endParaRPr lang="en-GB" dirty="0" smtClean="0">
              <a:latin typeface="Avenir Book"/>
              <a:cs typeface="Avenir Book"/>
            </a:endParaRPr>
          </a:p>
          <a:p>
            <a:r>
              <a:rPr lang="en-US" dirty="0" smtClean="0">
                <a:latin typeface="Avenir Book"/>
                <a:cs typeface="Avenir Book"/>
              </a:rPr>
              <a:t>Program evolution dynamics</a:t>
            </a:r>
          </a:p>
          <a:p>
            <a:pPr lvl="1"/>
            <a:r>
              <a:rPr lang="en-US" dirty="0" smtClean="0">
                <a:latin typeface="Avenir Book"/>
                <a:cs typeface="Avenir Book"/>
              </a:rPr>
              <a:t>Understanding software evolution</a:t>
            </a:r>
            <a:endParaRPr lang="en-GB" dirty="0" smtClean="0">
              <a:latin typeface="Avenir Book"/>
              <a:cs typeface="Avenir Book"/>
            </a:endParaRPr>
          </a:p>
          <a:p>
            <a:r>
              <a:rPr lang="en-US" dirty="0" smtClean="0">
                <a:latin typeface="Avenir Book"/>
                <a:cs typeface="Avenir Book"/>
              </a:rPr>
              <a:t>Software maintenance</a:t>
            </a:r>
          </a:p>
          <a:p>
            <a:pPr lvl="1"/>
            <a:r>
              <a:rPr lang="en-US" dirty="0" smtClean="0">
                <a:latin typeface="Avenir Book"/>
                <a:cs typeface="Avenir Book"/>
              </a:rPr>
              <a:t>Making changes to operational software systems</a:t>
            </a:r>
            <a:endParaRPr lang="en-GB" dirty="0" smtClean="0">
              <a:latin typeface="Avenir Book"/>
              <a:cs typeface="Avenir Book"/>
            </a:endParaRPr>
          </a:p>
          <a:p>
            <a:r>
              <a:rPr lang="en-US" dirty="0" smtClean="0">
                <a:latin typeface="Avenir Book"/>
                <a:cs typeface="Avenir Book"/>
              </a:rPr>
              <a:t>Legacy system management</a:t>
            </a:r>
          </a:p>
          <a:p>
            <a:pPr lvl="1"/>
            <a:r>
              <a:rPr lang="en-US" dirty="0" smtClean="0">
                <a:latin typeface="Avenir Book"/>
                <a:cs typeface="Avenir Book"/>
              </a:rPr>
              <a:t>Making decisions about software change</a:t>
            </a:r>
            <a:r>
              <a:rPr lang="en-GB" dirty="0" smtClean="0">
                <a:latin typeface="Avenir Book"/>
                <a:cs typeface="Avenir Book"/>
              </a:rPr>
              <a:t> </a:t>
            </a:r>
            <a:endParaRPr lang="en-US" dirty="0">
              <a:latin typeface="Avenir Book"/>
              <a:cs typeface="Avenir Book"/>
            </a:endParaRPr>
          </a:p>
        </p:txBody>
      </p:sp>
    </p:spTree>
    <p:extLst>
      <p:ext uri="{BB962C8B-B14F-4D97-AF65-F5344CB8AC3E}">
        <p14:creationId xmlns:p14="http://schemas.microsoft.com/office/powerpoint/2010/main" val="5569061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Evolution </a:t>
            </a:r>
            <a:r>
              <a:rPr lang="en-CA" dirty="0"/>
              <a:t>of </a:t>
            </a:r>
            <a:r>
              <a:rPr lang="en-CA" dirty="0" smtClean="0"/>
              <a:t>Linux</a:t>
            </a:r>
            <a:endParaRPr lang="en-CA" dirty="0"/>
          </a:p>
        </p:txBody>
      </p:sp>
      <p:pic>
        <p:nvPicPr>
          <p:cNvPr id="1028" name="Picture 4" descr="https://www.ibm.com/developerworks/library/l-linux-kernel/figure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1" y="1731357"/>
            <a:ext cx="8839200" cy="466944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http://www.technewsable.com/wp-content/uploads/2015/07/Linux.pn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5686425" y="58564"/>
            <a:ext cx="3457575" cy="17116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9433404"/>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BACKUP</a:t>
            </a:r>
            <a:endParaRPr lang="en-CA" dirty="0"/>
          </a:p>
        </p:txBody>
      </p:sp>
      <p:sp>
        <p:nvSpPr>
          <p:cNvPr id="3" name="Subtitle 2"/>
          <p:cNvSpPr>
            <a:spLocks noGrp="1"/>
          </p:cNvSpPr>
          <p:nvPr>
            <p:ph type="subTitle" idx="1"/>
          </p:nvPr>
        </p:nvSpPr>
        <p:spPr/>
        <p:txBody>
          <a:bodyPr/>
          <a:lstStyle/>
          <a:p>
            <a:endParaRPr lang="en-CA"/>
          </a:p>
        </p:txBody>
      </p:sp>
    </p:spTree>
    <p:extLst>
      <p:ext uri="{BB962C8B-B14F-4D97-AF65-F5344CB8AC3E}">
        <p14:creationId xmlns:p14="http://schemas.microsoft.com/office/powerpoint/2010/main" val="94817473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 points</a:t>
            </a:r>
            <a:endParaRPr lang="en-US" dirty="0"/>
          </a:p>
        </p:txBody>
      </p:sp>
      <p:sp>
        <p:nvSpPr>
          <p:cNvPr id="3" name="Content Placeholder 2"/>
          <p:cNvSpPr>
            <a:spLocks noGrp="1"/>
          </p:cNvSpPr>
          <p:nvPr>
            <p:ph idx="1"/>
          </p:nvPr>
        </p:nvSpPr>
        <p:spPr/>
        <p:txBody>
          <a:bodyPr/>
          <a:lstStyle/>
          <a:p>
            <a:r>
              <a:rPr lang="en-US" dirty="0" smtClean="0">
                <a:latin typeface="Avenir Book"/>
                <a:cs typeface="Avenir Book"/>
              </a:rPr>
              <a:t>Software development and evolution can be thought of as an integrated, iterative process that can be represented using a spiral model.</a:t>
            </a:r>
            <a:endParaRPr lang="en-GB" dirty="0" smtClean="0">
              <a:latin typeface="Avenir Book"/>
              <a:cs typeface="Avenir Book"/>
            </a:endParaRPr>
          </a:p>
          <a:p>
            <a:r>
              <a:rPr lang="en-US" dirty="0" smtClean="0">
                <a:latin typeface="Avenir Book"/>
                <a:cs typeface="Avenir Book"/>
              </a:rPr>
              <a:t>For custom systems, the costs of software maintenance usually exceed the software development costs.</a:t>
            </a:r>
            <a:endParaRPr lang="en-GB" dirty="0" smtClean="0">
              <a:latin typeface="Avenir Book"/>
              <a:cs typeface="Avenir Book"/>
            </a:endParaRPr>
          </a:p>
          <a:p>
            <a:r>
              <a:rPr lang="en-US" dirty="0" smtClean="0">
                <a:latin typeface="Avenir Book"/>
                <a:cs typeface="Avenir Book"/>
              </a:rPr>
              <a:t>The process of software evolution is driven by requests for changes and includes change impact analysis, release planning and change implementation. </a:t>
            </a:r>
            <a:endParaRPr lang="en-GB" dirty="0" smtClean="0">
              <a:latin typeface="Avenir Book"/>
              <a:cs typeface="Avenir Book"/>
            </a:endParaRPr>
          </a:p>
          <a:p>
            <a:r>
              <a:rPr lang="en-US" dirty="0" smtClean="0">
                <a:latin typeface="Avenir Book"/>
                <a:cs typeface="Avenir Book"/>
              </a:rPr>
              <a:t>Lehman’s laws, such as the notion that change is continuous, describe a number of insights derived from long-term studies of system evolution.</a:t>
            </a:r>
            <a:endParaRPr lang="en-GB" dirty="0" smtClean="0">
              <a:latin typeface="Avenir Book"/>
              <a:cs typeface="Avenir Book"/>
            </a:endParaRPr>
          </a:p>
          <a:p>
            <a:endParaRPr lang="en-US" dirty="0">
              <a:latin typeface="Avenir Book"/>
              <a:cs typeface="Avenir Book"/>
            </a:endParaRPr>
          </a:p>
        </p:txBody>
      </p:sp>
    </p:spTree>
    <p:extLst>
      <p:ext uri="{BB962C8B-B14F-4D97-AF65-F5344CB8AC3E}">
        <p14:creationId xmlns:p14="http://schemas.microsoft.com/office/powerpoint/2010/main" val="125365362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 points</a:t>
            </a:r>
            <a:endParaRPr lang="en-US" dirty="0"/>
          </a:p>
        </p:txBody>
      </p:sp>
      <p:sp>
        <p:nvSpPr>
          <p:cNvPr id="3" name="Content Placeholder 2"/>
          <p:cNvSpPr>
            <a:spLocks noGrp="1"/>
          </p:cNvSpPr>
          <p:nvPr>
            <p:ph idx="1"/>
          </p:nvPr>
        </p:nvSpPr>
        <p:spPr/>
        <p:txBody>
          <a:bodyPr/>
          <a:lstStyle/>
          <a:p>
            <a:r>
              <a:rPr lang="en-US" dirty="0" smtClean="0">
                <a:latin typeface="Avenir Book"/>
                <a:cs typeface="Avenir Book"/>
              </a:rPr>
              <a:t>There are </a:t>
            </a:r>
            <a:r>
              <a:rPr lang="en-US" u="sng" dirty="0" smtClean="0">
                <a:latin typeface="Avenir Book"/>
                <a:cs typeface="Avenir Book"/>
              </a:rPr>
              <a:t>3 types of software maintenance</a:t>
            </a:r>
            <a:r>
              <a:rPr lang="en-US" dirty="0" smtClean="0">
                <a:latin typeface="Avenir Book"/>
                <a:cs typeface="Avenir Book"/>
              </a:rPr>
              <a:t>, namely bug fixing, modifying software to work in a new environment, and implementing new or changed requirements.</a:t>
            </a:r>
            <a:endParaRPr lang="en-GB" dirty="0" smtClean="0">
              <a:latin typeface="Avenir Book"/>
              <a:cs typeface="Avenir Book"/>
            </a:endParaRPr>
          </a:p>
          <a:p>
            <a:r>
              <a:rPr lang="en-US" u="sng" dirty="0" smtClean="0">
                <a:latin typeface="Avenir Book"/>
                <a:cs typeface="Avenir Book"/>
              </a:rPr>
              <a:t>Software re-engineering</a:t>
            </a:r>
            <a:r>
              <a:rPr lang="en-US" dirty="0" smtClean="0">
                <a:latin typeface="Avenir Book"/>
                <a:cs typeface="Avenir Book"/>
              </a:rPr>
              <a:t> is concerned with re-structuring and re-documenting software to make it easier to understand and change. </a:t>
            </a:r>
            <a:endParaRPr lang="en-GB" dirty="0" smtClean="0">
              <a:latin typeface="Avenir Book"/>
              <a:cs typeface="Avenir Book"/>
            </a:endParaRPr>
          </a:p>
          <a:p>
            <a:r>
              <a:rPr lang="en-US" u="sng" dirty="0" smtClean="0">
                <a:latin typeface="Avenir Book"/>
                <a:cs typeface="Avenir Book"/>
              </a:rPr>
              <a:t>Refactoring</a:t>
            </a:r>
            <a:r>
              <a:rPr lang="en-US" dirty="0" smtClean="0">
                <a:latin typeface="Avenir Book"/>
                <a:cs typeface="Avenir Book"/>
              </a:rPr>
              <a:t>, making program changes that preserve functionality, is a form of preventative maintenance.</a:t>
            </a:r>
            <a:endParaRPr lang="en-GB" dirty="0" smtClean="0">
              <a:latin typeface="Avenir Book"/>
              <a:cs typeface="Avenir Book"/>
            </a:endParaRPr>
          </a:p>
          <a:p>
            <a:r>
              <a:rPr lang="en-US" dirty="0" smtClean="0">
                <a:latin typeface="Avenir Book"/>
                <a:cs typeface="Avenir Book"/>
              </a:rPr>
              <a:t>The </a:t>
            </a:r>
            <a:r>
              <a:rPr lang="en-US" u="sng" dirty="0" smtClean="0">
                <a:latin typeface="Avenir Book"/>
                <a:cs typeface="Avenir Book"/>
              </a:rPr>
              <a:t>business value of a legacy system</a:t>
            </a:r>
            <a:r>
              <a:rPr lang="en-US" dirty="0" smtClean="0">
                <a:latin typeface="Avenir Book"/>
                <a:cs typeface="Avenir Book"/>
              </a:rPr>
              <a:t> and the </a:t>
            </a:r>
            <a:r>
              <a:rPr lang="en-US" u="sng" dirty="0" smtClean="0">
                <a:latin typeface="Avenir Book"/>
                <a:cs typeface="Avenir Book"/>
              </a:rPr>
              <a:t>quality of the application</a:t>
            </a:r>
            <a:r>
              <a:rPr lang="en-US" dirty="0" smtClean="0">
                <a:latin typeface="Avenir Book"/>
                <a:cs typeface="Avenir Book"/>
              </a:rPr>
              <a:t> should be assessed to help decide if a system should be replaced, transformed or maintained.</a:t>
            </a:r>
            <a:r>
              <a:rPr lang="en-GB" dirty="0" smtClean="0">
                <a:latin typeface="Avenir Book"/>
                <a:cs typeface="Avenir Book"/>
              </a:rPr>
              <a:t> </a:t>
            </a:r>
            <a:endParaRPr lang="en-US" dirty="0">
              <a:latin typeface="Avenir Book"/>
              <a:cs typeface="Avenir Book"/>
            </a:endParaRPr>
          </a:p>
        </p:txBody>
      </p:sp>
    </p:spTree>
    <p:extLst>
      <p:ext uri="{BB962C8B-B14F-4D97-AF65-F5344CB8AC3E}">
        <p14:creationId xmlns:p14="http://schemas.microsoft.com/office/powerpoint/2010/main" val="232516534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body" idx="1"/>
          </p:nvPr>
        </p:nvSpPr>
        <p:spPr>
          <a:noFill/>
          <a:ln/>
        </p:spPr>
        <p:txBody>
          <a:bodyPr lIns="90840" tIns="44623" rIns="90840" bIns="44623"/>
          <a:lstStyle/>
          <a:p>
            <a:pPr>
              <a:lnSpc>
                <a:spcPct val="90000"/>
              </a:lnSpc>
            </a:pPr>
            <a:r>
              <a:rPr lang="en-CA" sz="2000" b="1" dirty="0" smtClean="0"/>
              <a:t>Types of software systems:</a:t>
            </a:r>
            <a:endParaRPr lang="en-GB" sz="2000" b="1" dirty="0">
              <a:latin typeface="Avenir Book"/>
              <a:cs typeface="Avenir Book"/>
            </a:endParaRPr>
          </a:p>
        </p:txBody>
      </p:sp>
      <p:sp>
        <p:nvSpPr>
          <p:cNvPr id="27651" name="Rectangle 3"/>
          <p:cNvSpPr>
            <a:spLocks noGrp="1" noChangeArrowheads="1"/>
          </p:cNvSpPr>
          <p:nvPr>
            <p:ph type="title"/>
          </p:nvPr>
        </p:nvSpPr>
        <p:spPr>
          <a:noFill/>
          <a:ln/>
        </p:spPr>
        <p:txBody>
          <a:bodyPr lIns="90840" tIns="44623" rIns="90840" bIns="44623"/>
          <a:lstStyle/>
          <a:p>
            <a:r>
              <a:rPr lang="en-GB" dirty="0"/>
              <a:t>Program evolution dynamics</a:t>
            </a:r>
          </a:p>
        </p:txBody>
      </p:sp>
      <p:pic>
        <p:nvPicPr>
          <p:cNvPr id="3" name="Picture 2"/>
          <p:cNvPicPr>
            <a:picLocks noChangeAspect="1"/>
          </p:cNvPicPr>
          <p:nvPr/>
        </p:nvPicPr>
        <p:blipFill rotWithShape="1">
          <a:blip r:embed="rId3"/>
          <a:srcRect b="74546"/>
          <a:stretch/>
        </p:blipFill>
        <p:spPr>
          <a:xfrm>
            <a:off x="1600200" y="1354321"/>
            <a:ext cx="7137400" cy="860242"/>
          </a:xfrm>
          <a:prstGeom prst="rect">
            <a:avLst/>
          </a:prstGeom>
        </p:spPr>
      </p:pic>
      <p:pic>
        <p:nvPicPr>
          <p:cNvPr id="2" name="Picture 1"/>
          <p:cNvPicPr>
            <a:picLocks noChangeAspect="1"/>
          </p:cNvPicPr>
          <p:nvPr/>
        </p:nvPicPr>
        <p:blipFill>
          <a:blip r:embed="rId4"/>
          <a:stretch>
            <a:fillRect/>
          </a:stretch>
        </p:blipFill>
        <p:spPr>
          <a:xfrm>
            <a:off x="1295400" y="2366963"/>
            <a:ext cx="5955033" cy="4414837"/>
          </a:xfrm>
          <a:prstGeom prst="rect">
            <a:avLst/>
          </a:prstGeom>
        </p:spPr>
      </p:pic>
    </p:spTree>
    <p:extLst>
      <p:ext uri="{BB962C8B-B14F-4D97-AF65-F5344CB8AC3E}">
        <p14:creationId xmlns:p14="http://schemas.microsoft.com/office/powerpoint/2010/main" val="3932002127"/>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body" idx="1"/>
          </p:nvPr>
        </p:nvSpPr>
        <p:spPr>
          <a:noFill/>
          <a:ln/>
        </p:spPr>
        <p:txBody>
          <a:bodyPr lIns="90840" tIns="44623" rIns="90840" bIns="44623"/>
          <a:lstStyle/>
          <a:p>
            <a:pPr>
              <a:lnSpc>
                <a:spcPct val="90000"/>
              </a:lnSpc>
            </a:pPr>
            <a:r>
              <a:rPr lang="en-CA" sz="2000" b="1" dirty="0" smtClean="0"/>
              <a:t>Types of software systems:</a:t>
            </a:r>
            <a:endParaRPr lang="en-GB" sz="2000" b="1" dirty="0">
              <a:latin typeface="Avenir Book"/>
              <a:cs typeface="Avenir Book"/>
            </a:endParaRPr>
          </a:p>
        </p:txBody>
      </p:sp>
      <p:sp>
        <p:nvSpPr>
          <p:cNvPr id="27651" name="Rectangle 3"/>
          <p:cNvSpPr>
            <a:spLocks noGrp="1" noChangeArrowheads="1"/>
          </p:cNvSpPr>
          <p:nvPr>
            <p:ph type="title"/>
          </p:nvPr>
        </p:nvSpPr>
        <p:spPr>
          <a:noFill/>
          <a:ln/>
        </p:spPr>
        <p:txBody>
          <a:bodyPr lIns="90840" tIns="44623" rIns="90840" bIns="44623"/>
          <a:lstStyle/>
          <a:p>
            <a:r>
              <a:rPr lang="en-GB" dirty="0"/>
              <a:t>Program evolution dynamics</a:t>
            </a:r>
          </a:p>
        </p:txBody>
      </p:sp>
      <p:pic>
        <p:nvPicPr>
          <p:cNvPr id="2" name="Picture 1"/>
          <p:cNvPicPr>
            <a:picLocks noChangeAspect="1"/>
          </p:cNvPicPr>
          <p:nvPr/>
        </p:nvPicPr>
        <p:blipFill>
          <a:blip r:embed="rId3"/>
          <a:stretch>
            <a:fillRect/>
          </a:stretch>
        </p:blipFill>
        <p:spPr>
          <a:xfrm>
            <a:off x="4300309" y="827087"/>
            <a:ext cx="4510676" cy="5954713"/>
          </a:xfrm>
          <a:prstGeom prst="rect">
            <a:avLst/>
          </a:prstGeom>
        </p:spPr>
      </p:pic>
      <p:pic>
        <p:nvPicPr>
          <p:cNvPr id="3" name="Picture 2"/>
          <p:cNvPicPr>
            <a:picLocks noChangeAspect="1"/>
          </p:cNvPicPr>
          <p:nvPr/>
        </p:nvPicPr>
        <p:blipFill rotWithShape="1">
          <a:blip r:embed="rId4"/>
          <a:srcRect l="861" t="36363" r="16420" b="38183"/>
          <a:stretch/>
        </p:blipFill>
        <p:spPr>
          <a:xfrm>
            <a:off x="152400" y="2057400"/>
            <a:ext cx="4706706" cy="685800"/>
          </a:xfrm>
          <a:prstGeom prst="rect">
            <a:avLst/>
          </a:prstGeom>
        </p:spPr>
      </p:pic>
    </p:spTree>
    <p:extLst>
      <p:ext uri="{BB962C8B-B14F-4D97-AF65-F5344CB8AC3E}">
        <p14:creationId xmlns:p14="http://schemas.microsoft.com/office/powerpoint/2010/main" val="4259835662"/>
      </p:ext>
    </p:extLst>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body" idx="1"/>
          </p:nvPr>
        </p:nvSpPr>
        <p:spPr>
          <a:noFill/>
          <a:ln/>
        </p:spPr>
        <p:txBody>
          <a:bodyPr lIns="90840" tIns="44623" rIns="90840" bIns="44623"/>
          <a:lstStyle/>
          <a:p>
            <a:pPr>
              <a:lnSpc>
                <a:spcPct val="90000"/>
              </a:lnSpc>
            </a:pPr>
            <a:r>
              <a:rPr lang="en-CA" sz="2000" b="1" dirty="0" smtClean="0"/>
              <a:t>Types of software systems:</a:t>
            </a:r>
            <a:endParaRPr lang="en-GB" sz="2000" b="1" dirty="0">
              <a:latin typeface="Avenir Book"/>
              <a:cs typeface="Avenir Book"/>
            </a:endParaRPr>
          </a:p>
        </p:txBody>
      </p:sp>
      <p:sp>
        <p:nvSpPr>
          <p:cNvPr id="27651" name="Rectangle 3"/>
          <p:cNvSpPr>
            <a:spLocks noGrp="1" noChangeArrowheads="1"/>
          </p:cNvSpPr>
          <p:nvPr>
            <p:ph type="title"/>
          </p:nvPr>
        </p:nvSpPr>
        <p:spPr>
          <a:noFill/>
          <a:ln/>
        </p:spPr>
        <p:txBody>
          <a:bodyPr lIns="90840" tIns="44623" rIns="90840" bIns="44623"/>
          <a:lstStyle/>
          <a:p>
            <a:r>
              <a:rPr lang="en-GB" dirty="0"/>
              <a:t>Program evolution dynamics</a:t>
            </a:r>
          </a:p>
        </p:txBody>
      </p:sp>
      <p:pic>
        <p:nvPicPr>
          <p:cNvPr id="2" name="Picture 1"/>
          <p:cNvPicPr>
            <a:picLocks noChangeAspect="1"/>
          </p:cNvPicPr>
          <p:nvPr/>
        </p:nvPicPr>
        <p:blipFill>
          <a:blip r:embed="rId3"/>
          <a:stretch>
            <a:fillRect/>
          </a:stretch>
        </p:blipFill>
        <p:spPr>
          <a:xfrm>
            <a:off x="4501801" y="849309"/>
            <a:ext cx="4565999" cy="5769841"/>
          </a:xfrm>
          <a:prstGeom prst="rect">
            <a:avLst/>
          </a:prstGeom>
        </p:spPr>
      </p:pic>
      <p:pic>
        <p:nvPicPr>
          <p:cNvPr id="3" name="Picture 2"/>
          <p:cNvPicPr>
            <a:picLocks noChangeAspect="1"/>
          </p:cNvPicPr>
          <p:nvPr/>
        </p:nvPicPr>
        <p:blipFill rotWithShape="1">
          <a:blip r:embed="rId4"/>
          <a:srcRect l="1722" t="65453" r="-1722" b="9093"/>
          <a:stretch/>
        </p:blipFill>
        <p:spPr>
          <a:xfrm>
            <a:off x="152400" y="2590800"/>
            <a:ext cx="5562600" cy="670438"/>
          </a:xfrm>
          <a:prstGeom prst="rect">
            <a:avLst/>
          </a:prstGeom>
        </p:spPr>
      </p:pic>
    </p:spTree>
    <p:extLst>
      <p:ext uri="{BB962C8B-B14F-4D97-AF65-F5344CB8AC3E}">
        <p14:creationId xmlns:p14="http://schemas.microsoft.com/office/powerpoint/2010/main" val="3445639675"/>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Back up / for students’ study @ home</a:t>
            </a:r>
            <a:endParaRPr lang="en-CA" dirty="0"/>
          </a:p>
        </p:txBody>
      </p:sp>
    </p:spTree>
    <p:extLst>
      <p:ext uri="{BB962C8B-B14F-4D97-AF65-F5344CB8AC3E}">
        <p14:creationId xmlns:p14="http://schemas.microsoft.com/office/powerpoint/2010/main" val="359442132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Metrics used</a:t>
            </a:r>
            <a:endParaRPr lang="en-CA" dirty="0"/>
          </a:p>
        </p:txBody>
      </p:sp>
      <p:pic>
        <p:nvPicPr>
          <p:cNvPr id="5" name="Picture 4"/>
          <p:cNvPicPr>
            <a:picLocks noChangeAspect="1"/>
          </p:cNvPicPr>
          <p:nvPr/>
        </p:nvPicPr>
        <p:blipFill>
          <a:blip r:embed="rId2"/>
          <a:stretch>
            <a:fillRect/>
          </a:stretch>
        </p:blipFill>
        <p:spPr>
          <a:xfrm>
            <a:off x="5657850" y="76200"/>
            <a:ext cx="3409950" cy="1238494"/>
          </a:xfrm>
          <a:prstGeom prst="rect">
            <a:avLst/>
          </a:prstGeom>
          <a:ln>
            <a:solidFill>
              <a:schemeClr val="accent1"/>
            </a:solidFill>
          </a:ln>
        </p:spPr>
      </p:pic>
      <p:pic>
        <p:nvPicPr>
          <p:cNvPr id="6" name="Picture 5"/>
          <p:cNvPicPr>
            <a:picLocks noChangeAspect="1"/>
          </p:cNvPicPr>
          <p:nvPr/>
        </p:nvPicPr>
        <p:blipFill>
          <a:blip r:embed="rId3"/>
          <a:stretch>
            <a:fillRect/>
          </a:stretch>
        </p:blipFill>
        <p:spPr>
          <a:xfrm>
            <a:off x="1066800" y="1339869"/>
            <a:ext cx="6757987" cy="5321507"/>
          </a:xfrm>
          <a:prstGeom prst="rect">
            <a:avLst/>
          </a:prstGeom>
        </p:spPr>
      </p:pic>
    </p:spTree>
    <p:extLst>
      <p:ext uri="{BB962C8B-B14F-4D97-AF65-F5344CB8AC3E}">
        <p14:creationId xmlns:p14="http://schemas.microsoft.com/office/powerpoint/2010/main" val="1096781429"/>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Metrics used</a:t>
            </a:r>
            <a:endParaRPr lang="en-CA" dirty="0"/>
          </a:p>
        </p:txBody>
      </p:sp>
      <p:pic>
        <p:nvPicPr>
          <p:cNvPr id="5" name="Picture 4"/>
          <p:cNvPicPr>
            <a:picLocks noChangeAspect="1"/>
          </p:cNvPicPr>
          <p:nvPr/>
        </p:nvPicPr>
        <p:blipFill>
          <a:blip r:embed="rId2"/>
          <a:stretch>
            <a:fillRect/>
          </a:stretch>
        </p:blipFill>
        <p:spPr>
          <a:xfrm>
            <a:off x="5657850" y="76200"/>
            <a:ext cx="3409950" cy="1238494"/>
          </a:xfrm>
          <a:prstGeom prst="rect">
            <a:avLst/>
          </a:prstGeom>
          <a:ln>
            <a:solidFill>
              <a:schemeClr val="accent1"/>
            </a:solidFill>
          </a:ln>
        </p:spPr>
      </p:pic>
      <p:sp>
        <p:nvSpPr>
          <p:cNvPr id="2" name="Content Placeholder 1"/>
          <p:cNvSpPr>
            <a:spLocks noGrp="1"/>
          </p:cNvSpPr>
          <p:nvPr>
            <p:ph idx="1"/>
          </p:nvPr>
        </p:nvSpPr>
        <p:spPr/>
        <p:txBody>
          <a:bodyPr/>
          <a:lstStyle/>
          <a:p>
            <a:endParaRPr lang="en-CA"/>
          </a:p>
        </p:txBody>
      </p:sp>
      <p:pic>
        <p:nvPicPr>
          <p:cNvPr id="6" name="Picture 5"/>
          <p:cNvPicPr>
            <a:picLocks noChangeAspect="1"/>
          </p:cNvPicPr>
          <p:nvPr/>
        </p:nvPicPr>
        <p:blipFill rotWithShape="1">
          <a:blip r:embed="rId3"/>
          <a:srcRect t="12578" r="54753"/>
          <a:stretch/>
        </p:blipFill>
        <p:spPr>
          <a:xfrm>
            <a:off x="6495418" y="1752600"/>
            <a:ext cx="2604431" cy="3962400"/>
          </a:xfrm>
          <a:prstGeom prst="rect">
            <a:avLst/>
          </a:prstGeom>
        </p:spPr>
      </p:pic>
      <p:pic>
        <p:nvPicPr>
          <p:cNvPr id="4" name="Picture 3"/>
          <p:cNvPicPr>
            <a:picLocks noChangeAspect="1"/>
          </p:cNvPicPr>
          <p:nvPr/>
        </p:nvPicPr>
        <p:blipFill>
          <a:blip r:embed="rId4"/>
          <a:stretch>
            <a:fillRect/>
          </a:stretch>
        </p:blipFill>
        <p:spPr>
          <a:xfrm>
            <a:off x="0" y="1385887"/>
            <a:ext cx="6619875" cy="4924425"/>
          </a:xfrm>
          <a:prstGeom prst="rect">
            <a:avLst/>
          </a:prstGeom>
        </p:spPr>
      </p:pic>
    </p:spTree>
    <p:extLst>
      <p:ext uri="{BB962C8B-B14F-4D97-AF65-F5344CB8AC3E}">
        <p14:creationId xmlns:p14="http://schemas.microsoft.com/office/powerpoint/2010/main" val="145518993"/>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body" idx="1"/>
          </p:nvPr>
        </p:nvSpPr>
        <p:spPr>
          <a:noFill/>
          <a:ln/>
        </p:spPr>
        <p:txBody>
          <a:bodyPr lIns="90840" tIns="44623" rIns="90840" bIns="44623"/>
          <a:lstStyle/>
          <a:p>
            <a:r>
              <a:rPr lang="en-GB" sz="2400" dirty="0">
                <a:latin typeface="Avenir Book"/>
                <a:cs typeface="Avenir Book"/>
              </a:rPr>
              <a:t>The system requirements are likely to change </a:t>
            </a:r>
            <a:br>
              <a:rPr lang="en-GB" sz="2400" dirty="0">
                <a:latin typeface="Avenir Book"/>
                <a:cs typeface="Avenir Book"/>
              </a:rPr>
            </a:br>
            <a:r>
              <a:rPr lang="en-GB" sz="2400" dirty="0">
                <a:latin typeface="Avenir Book"/>
                <a:cs typeface="Avenir Book"/>
              </a:rPr>
              <a:t>while the system is being developed because </a:t>
            </a:r>
            <a:br>
              <a:rPr lang="en-GB" sz="2400" dirty="0">
                <a:latin typeface="Avenir Book"/>
                <a:cs typeface="Avenir Book"/>
              </a:rPr>
            </a:br>
            <a:r>
              <a:rPr lang="en-GB" sz="2400" dirty="0">
                <a:latin typeface="Avenir Book"/>
                <a:cs typeface="Avenir Book"/>
              </a:rPr>
              <a:t>the environment is changing. Therefore a </a:t>
            </a:r>
            <a:br>
              <a:rPr lang="en-GB" sz="2400" dirty="0">
                <a:latin typeface="Avenir Book"/>
                <a:cs typeface="Avenir Book"/>
              </a:rPr>
            </a:br>
            <a:r>
              <a:rPr lang="en-GB" sz="2400" dirty="0">
                <a:latin typeface="Avenir Book"/>
                <a:cs typeface="Avenir Book"/>
              </a:rPr>
              <a:t>delivered system won't meet its requirements!</a:t>
            </a:r>
          </a:p>
          <a:p>
            <a:r>
              <a:rPr lang="en-GB" sz="2400" dirty="0">
                <a:latin typeface="Avenir Book"/>
                <a:cs typeface="Avenir Book"/>
              </a:rPr>
              <a:t>Systems are tightly coupled with their environment. </a:t>
            </a:r>
            <a:r>
              <a:rPr lang="en-GB" sz="2400" dirty="0" smtClean="0">
                <a:latin typeface="Avenir Book"/>
                <a:cs typeface="Avenir Book"/>
              </a:rPr>
              <a:t/>
            </a:r>
            <a:br>
              <a:rPr lang="en-GB" sz="2400" dirty="0" smtClean="0">
                <a:latin typeface="Avenir Book"/>
                <a:cs typeface="Avenir Book"/>
              </a:rPr>
            </a:br>
            <a:r>
              <a:rPr lang="en-GB" sz="2400" dirty="0" smtClean="0">
                <a:latin typeface="Avenir Book"/>
                <a:cs typeface="Avenir Book"/>
              </a:rPr>
              <a:t>When </a:t>
            </a:r>
            <a:r>
              <a:rPr lang="en-GB" sz="2400" dirty="0">
                <a:latin typeface="Avenir Book"/>
                <a:cs typeface="Avenir Book"/>
              </a:rPr>
              <a:t>a system is installed in an </a:t>
            </a:r>
            <a:r>
              <a:rPr lang="en-GB" sz="2400" dirty="0" smtClean="0">
                <a:latin typeface="Avenir Book"/>
                <a:cs typeface="Avenir Book"/>
              </a:rPr>
              <a:t>environment </a:t>
            </a:r>
            <a:br>
              <a:rPr lang="en-GB" sz="2400" dirty="0" smtClean="0">
                <a:latin typeface="Avenir Book"/>
                <a:cs typeface="Avenir Book"/>
              </a:rPr>
            </a:br>
            <a:r>
              <a:rPr lang="en-GB" sz="2400" dirty="0" smtClean="0">
                <a:latin typeface="Avenir Book"/>
                <a:cs typeface="Avenir Book"/>
              </a:rPr>
              <a:t>it </a:t>
            </a:r>
            <a:r>
              <a:rPr lang="en-GB" sz="2400" dirty="0">
                <a:latin typeface="Avenir Book"/>
                <a:cs typeface="Avenir Book"/>
              </a:rPr>
              <a:t>changes that environment and </a:t>
            </a:r>
            <a:br>
              <a:rPr lang="en-GB" sz="2400" dirty="0">
                <a:latin typeface="Avenir Book"/>
                <a:cs typeface="Avenir Book"/>
              </a:rPr>
            </a:br>
            <a:r>
              <a:rPr lang="en-GB" sz="2400" dirty="0">
                <a:latin typeface="Avenir Book"/>
                <a:cs typeface="Avenir Book"/>
              </a:rPr>
              <a:t>therefore changes the system requirements.</a:t>
            </a:r>
          </a:p>
          <a:p>
            <a:r>
              <a:rPr lang="en-GB" sz="2400" dirty="0">
                <a:latin typeface="Avenir Book"/>
                <a:cs typeface="Avenir Book"/>
              </a:rPr>
              <a:t>Systems MUST be</a:t>
            </a:r>
            <a:r>
              <a:rPr lang="en-GB" sz="2400" dirty="0" smtClean="0">
                <a:latin typeface="Avenir Book"/>
                <a:cs typeface="Avenir Book"/>
              </a:rPr>
              <a:t> changed if </a:t>
            </a:r>
            <a:r>
              <a:rPr lang="en-GB" sz="2400" dirty="0">
                <a:latin typeface="Avenir Book"/>
                <a:cs typeface="Avenir Book"/>
              </a:rPr>
              <a:t>they </a:t>
            </a:r>
            <a:br>
              <a:rPr lang="en-GB" sz="2400" dirty="0">
                <a:latin typeface="Avenir Book"/>
                <a:cs typeface="Avenir Book"/>
              </a:rPr>
            </a:br>
            <a:r>
              <a:rPr lang="en-GB" sz="2400" dirty="0">
                <a:latin typeface="Avenir Book"/>
                <a:cs typeface="Avenir Book"/>
              </a:rPr>
              <a:t>are to remain useful in an environment.</a:t>
            </a:r>
          </a:p>
        </p:txBody>
      </p:sp>
      <p:sp>
        <p:nvSpPr>
          <p:cNvPr id="10243" name="Rectangle 3"/>
          <p:cNvSpPr>
            <a:spLocks noGrp="1" noChangeArrowheads="1"/>
          </p:cNvSpPr>
          <p:nvPr>
            <p:ph type="title"/>
          </p:nvPr>
        </p:nvSpPr>
        <p:spPr>
          <a:noFill/>
          <a:ln/>
        </p:spPr>
        <p:txBody>
          <a:bodyPr lIns="90840" tIns="44623" rIns="90840" bIns="44623"/>
          <a:lstStyle/>
          <a:p>
            <a:r>
              <a:rPr lang="en-GB" dirty="0" smtClean="0"/>
              <a:t>Change is </a:t>
            </a:r>
            <a:r>
              <a:rPr lang="en-GB" dirty="0"/>
              <a:t>inevitable</a:t>
            </a:r>
          </a:p>
        </p:txBody>
      </p:sp>
    </p:spTree>
    <p:extLst>
      <p:ext uri="{BB962C8B-B14F-4D97-AF65-F5344CB8AC3E}">
        <p14:creationId xmlns:p14="http://schemas.microsoft.com/office/powerpoint/2010/main" val="693072478"/>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Evolution </a:t>
            </a:r>
            <a:r>
              <a:rPr lang="en-CA" dirty="0"/>
              <a:t>of </a:t>
            </a:r>
            <a:r>
              <a:rPr lang="en-CA" dirty="0" smtClean="0"/>
              <a:t>Linux</a:t>
            </a:r>
            <a:endParaRPr lang="en-CA" dirty="0"/>
          </a:p>
        </p:txBody>
      </p:sp>
      <p:pic>
        <p:nvPicPr>
          <p:cNvPr id="1030" name="Picture 6" descr="http://cdn.techpp.com/wp-content/uploads/2013/02/44218-linuxdistrotimeline-7.2.png"/>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578" y="76200"/>
            <a:ext cx="9143422" cy="6593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2583134"/>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p:txBody>
          <a:bodyPr/>
          <a:lstStyle/>
          <a:p>
            <a:r>
              <a:rPr lang="en-CA" b="0" dirty="0"/>
              <a:t>Lehman's Laws of Software Evolution</a:t>
            </a:r>
            <a:endParaRPr lang="en-GB" dirty="0"/>
          </a:p>
        </p:txBody>
      </p:sp>
      <p:pic>
        <p:nvPicPr>
          <p:cNvPr id="3" name="Picture 2"/>
          <p:cNvPicPr>
            <a:picLocks noChangeAspect="1"/>
          </p:cNvPicPr>
          <p:nvPr/>
        </p:nvPicPr>
        <p:blipFill>
          <a:blip r:embed="rId2"/>
          <a:stretch>
            <a:fillRect/>
          </a:stretch>
        </p:blipFill>
        <p:spPr>
          <a:xfrm>
            <a:off x="38100" y="1371600"/>
            <a:ext cx="8893168" cy="2895600"/>
          </a:xfrm>
          <a:prstGeom prst="rect">
            <a:avLst/>
          </a:prstGeom>
        </p:spPr>
      </p:pic>
      <p:pic>
        <p:nvPicPr>
          <p:cNvPr id="4" name="Picture 3"/>
          <p:cNvPicPr>
            <a:picLocks noChangeAspect="1"/>
          </p:cNvPicPr>
          <p:nvPr/>
        </p:nvPicPr>
        <p:blipFill>
          <a:blip r:embed="rId3"/>
          <a:stretch>
            <a:fillRect/>
          </a:stretch>
        </p:blipFill>
        <p:spPr>
          <a:xfrm>
            <a:off x="304800" y="4711700"/>
            <a:ext cx="8167687" cy="1863032"/>
          </a:xfrm>
          <a:prstGeom prst="rect">
            <a:avLst/>
          </a:prstGeom>
          <a:ln>
            <a:solidFill>
              <a:schemeClr val="accent1"/>
            </a:solidFill>
          </a:ln>
        </p:spPr>
      </p:pic>
    </p:spTree>
    <p:extLst>
      <p:ext uri="{BB962C8B-B14F-4D97-AF65-F5344CB8AC3E}">
        <p14:creationId xmlns:p14="http://schemas.microsoft.com/office/powerpoint/2010/main" val="1561088950"/>
      </p:ext>
    </p:extLst>
  </p:cSld>
  <p:clrMapOvr>
    <a:masterClrMapping/>
  </p:clrMapOvr>
</p:sld>
</file>

<file path=ppt/theme/theme1.xml><?xml version="1.0" encoding="utf-8"?>
<a:theme xmlns:a="http://schemas.openxmlformats.org/drawingml/2006/main" name="default">
  <a:themeElements>
    <a:clrScheme name="">
      <a:dk1>
        <a:srgbClr val="000000"/>
      </a:dk1>
      <a:lt1>
        <a:srgbClr val="C0C0C0"/>
      </a:lt1>
      <a:dk2>
        <a:srgbClr val="FFFFFF"/>
      </a:dk2>
      <a:lt2>
        <a:srgbClr val="999999"/>
      </a:lt2>
      <a:accent1>
        <a:srgbClr val="762022"/>
      </a:accent1>
      <a:accent2>
        <a:srgbClr val="003151"/>
      </a:accent2>
      <a:accent3>
        <a:srgbClr val="DCDCDC"/>
      </a:accent3>
      <a:accent4>
        <a:srgbClr val="000000"/>
      </a:accent4>
      <a:accent5>
        <a:srgbClr val="BDABAB"/>
      </a:accent5>
      <a:accent6>
        <a:srgbClr val="002B49"/>
      </a:accent6>
      <a:hlink>
        <a:srgbClr val="648F3F"/>
      </a:hlink>
      <a:folHlink>
        <a:srgbClr val="DA5C05"/>
      </a:folHlink>
    </a:clrScheme>
    <a:fontScheme name="defaul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triangl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6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triangl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600" b="0" i="0" u="none" strike="noStrike" cap="none" normalizeH="0" baseline="0" smtClean="0">
            <a:ln>
              <a:noFill/>
            </a:ln>
            <a:solidFill>
              <a:schemeClr val="tx1"/>
            </a:solidFill>
            <a:effectLst/>
            <a:latin typeface="Arial" charset="0"/>
          </a:defRPr>
        </a:defPPr>
      </a:lstStyle>
    </a:lnDef>
  </a:objectDefaults>
  <a:extraClrSchemeLst>
    <a:extraClrScheme>
      <a:clrScheme name="default 1">
        <a:dk1>
          <a:srgbClr val="000000"/>
        </a:dk1>
        <a:lt1>
          <a:srgbClr val="FFFFFF"/>
        </a:lt1>
        <a:dk2>
          <a:srgbClr val="FFFFFF"/>
        </a:dk2>
        <a:lt2>
          <a:srgbClr val="999999"/>
        </a:lt2>
        <a:accent1>
          <a:srgbClr val="762022"/>
        </a:accent1>
        <a:accent2>
          <a:srgbClr val="003151"/>
        </a:accent2>
        <a:accent3>
          <a:srgbClr val="FFFFFF"/>
        </a:accent3>
        <a:accent4>
          <a:srgbClr val="000000"/>
        </a:accent4>
        <a:accent5>
          <a:srgbClr val="BDABAB"/>
        </a:accent5>
        <a:accent6>
          <a:srgbClr val="002B49"/>
        </a:accent6>
        <a:hlink>
          <a:srgbClr val="648F3F"/>
        </a:hlink>
        <a:folHlink>
          <a:srgbClr val="DA5C05"/>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Blend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triangl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6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triangl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600" b="0" i="0" u="none" strike="noStrike" cap="none" normalizeH="0" baseline="0" smtClean="0">
            <a:ln>
              <a:noFill/>
            </a:ln>
            <a:solidFill>
              <a:schemeClr val="tx1"/>
            </a:solidFill>
            <a:effectLst/>
            <a:latin typeface="Arial"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devcon_05</Template>
  <TotalTime>23987</TotalTime>
  <Words>3600</Words>
  <Application>Microsoft Office PowerPoint</Application>
  <PresentationFormat>Ekran Gösterisi (4:3)</PresentationFormat>
  <Paragraphs>425</Paragraphs>
  <Slides>90</Slides>
  <Notes>12</Notes>
  <HiddenSlides>4</HiddenSlides>
  <MMClips>0</MMClips>
  <ScaleCrop>false</ScaleCrop>
  <HeadingPairs>
    <vt:vector size="6" baseType="variant">
      <vt:variant>
        <vt:lpstr>Kullanılan Yazı Tipleri</vt:lpstr>
      </vt:variant>
      <vt:variant>
        <vt:i4>7</vt:i4>
      </vt:variant>
      <vt:variant>
        <vt:lpstr>Tema</vt:lpstr>
      </vt:variant>
      <vt:variant>
        <vt:i4>2</vt:i4>
      </vt:variant>
      <vt:variant>
        <vt:lpstr>Slayt Başlıkları</vt:lpstr>
      </vt:variant>
      <vt:variant>
        <vt:i4>90</vt:i4>
      </vt:variant>
    </vt:vector>
  </HeadingPairs>
  <TitlesOfParts>
    <vt:vector size="99" baseType="lpstr">
      <vt:lpstr>ＭＳ Ｐゴシック</vt:lpstr>
      <vt:lpstr>Aharoni</vt:lpstr>
      <vt:lpstr>Arial</vt:lpstr>
      <vt:lpstr>Avenir Book</vt:lpstr>
      <vt:lpstr>Calibri</vt:lpstr>
      <vt:lpstr>Times New Roman</vt:lpstr>
      <vt:lpstr>Wingdings</vt:lpstr>
      <vt:lpstr>default</vt:lpstr>
      <vt:lpstr>Blends</vt:lpstr>
      <vt:lpstr>PowerPoint Sunusu</vt:lpstr>
      <vt:lpstr>Chapter 9 – Software Evolution</vt:lpstr>
      <vt:lpstr>From the book</vt:lpstr>
      <vt:lpstr>Topics covered</vt:lpstr>
      <vt:lpstr>Software change</vt:lpstr>
      <vt:lpstr>Evolution of Android</vt:lpstr>
      <vt:lpstr>Evolution of Android</vt:lpstr>
      <vt:lpstr>Evolution of Linux</vt:lpstr>
      <vt:lpstr>Evolution of Linux</vt:lpstr>
      <vt:lpstr>Importance of evolution</vt:lpstr>
      <vt:lpstr>A spiral model of development and evolution </vt:lpstr>
      <vt:lpstr>Evolution and servicing</vt:lpstr>
      <vt:lpstr>PowerPoint Sunusu</vt:lpstr>
      <vt:lpstr>Evolution processes</vt:lpstr>
      <vt:lpstr>Change identification and evolution processes </vt:lpstr>
      <vt:lpstr>The software evolution process </vt:lpstr>
      <vt:lpstr>Studying software evolution</vt:lpstr>
      <vt:lpstr>Studying software evolution</vt:lpstr>
      <vt:lpstr>Unix versions</vt:lpstr>
      <vt:lpstr>Studying software evolution</vt:lpstr>
      <vt:lpstr>Studying software evolution</vt:lpstr>
      <vt:lpstr>Studying software evolution</vt:lpstr>
      <vt:lpstr>Change implementation </vt:lpstr>
      <vt:lpstr>Change implementation</vt:lpstr>
      <vt:lpstr>Urgent change requests</vt:lpstr>
      <vt:lpstr>Agile methods and evolution</vt:lpstr>
      <vt:lpstr>“Handover” problems</vt:lpstr>
      <vt:lpstr>Topics covered</vt:lpstr>
      <vt:lpstr>Program evolution dynamics</vt:lpstr>
      <vt:lpstr>Program evolution dynamics</vt:lpstr>
      <vt:lpstr>Program evolution dynamics</vt:lpstr>
      <vt:lpstr>Lehman's Laws of Software Evolution</vt:lpstr>
      <vt:lpstr>Lehman's Laws of Software Evolution</vt:lpstr>
      <vt:lpstr>Exercise</vt:lpstr>
      <vt:lpstr>Topics covered</vt:lpstr>
      <vt:lpstr>Software maintenance</vt:lpstr>
      <vt:lpstr>Types of maintenance</vt:lpstr>
      <vt:lpstr>Figure 9.8  Maintenance effort distribution </vt:lpstr>
      <vt:lpstr>Maintenance costs</vt:lpstr>
      <vt:lpstr>Figure 9.9  Development and maintenance costs </vt:lpstr>
      <vt:lpstr>Maintenance cost factors</vt:lpstr>
      <vt:lpstr>Maintenance prediction</vt:lpstr>
      <vt:lpstr>Maintainability Index (MI) in Visual Studio</vt:lpstr>
      <vt:lpstr>Maintainability Index (MI) in Visual Studio</vt:lpstr>
      <vt:lpstr>Maintenance prediction </vt:lpstr>
      <vt:lpstr>Change prediction</vt:lpstr>
      <vt:lpstr>Complexity metrics</vt:lpstr>
      <vt:lpstr>Process metrics</vt:lpstr>
      <vt:lpstr>System re-engineering / refactoring</vt:lpstr>
      <vt:lpstr>Advantages of reengineering / refactoring</vt:lpstr>
      <vt:lpstr>The reengineering process </vt:lpstr>
      <vt:lpstr>Reengineering process activities</vt:lpstr>
      <vt:lpstr>Figure 9.12 Reengineering approaches </vt:lpstr>
      <vt:lpstr>Reengineering cost factors</vt:lpstr>
      <vt:lpstr>Preventative maintenance by refactoring</vt:lpstr>
      <vt:lpstr>Refactoring and reengineering</vt:lpstr>
      <vt:lpstr>Refactoring</vt:lpstr>
      <vt:lpstr>Refactoring</vt:lpstr>
      <vt:lpstr>‘Bad smells’ in program code</vt:lpstr>
      <vt:lpstr>‘Bad smells’ in program code</vt:lpstr>
      <vt:lpstr>Bad smells</vt:lpstr>
      <vt:lpstr>Topics covered</vt:lpstr>
      <vt:lpstr>Legacy systems</vt:lpstr>
      <vt:lpstr>Legacy systems</vt:lpstr>
      <vt:lpstr>Legacy systems: Not too old, but should be maintained!</vt:lpstr>
      <vt:lpstr>Legacy system management</vt:lpstr>
      <vt:lpstr>Deciding when to reengineer a legacy system</vt:lpstr>
      <vt:lpstr>Figure 9.13  An example of a legacy system assessment </vt:lpstr>
      <vt:lpstr>Legacy system categories</vt:lpstr>
      <vt:lpstr>Business value assessment</vt:lpstr>
      <vt:lpstr>Issues in business value assessment</vt:lpstr>
      <vt:lpstr>System quality assessment</vt:lpstr>
      <vt:lpstr>Business process assessment</vt:lpstr>
      <vt:lpstr>Factors used in environment assessment </vt:lpstr>
      <vt:lpstr>Factors used in environment assessment</vt:lpstr>
      <vt:lpstr>Factors used in application assessment </vt:lpstr>
      <vt:lpstr>Factors used in application assessment</vt:lpstr>
      <vt:lpstr>System measurement</vt:lpstr>
      <vt:lpstr>END of Chapter 9-Topics covered</vt:lpstr>
      <vt:lpstr>BACKUP</vt:lpstr>
      <vt:lpstr>Key points</vt:lpstr>
      <vt:lpstr>Key points</vt:lpstr>
      <vt:lpstr>Program evolution dynamics</vt:lpstr>
      <vt:lpstr>Program evolution dynamics</vt:lpstr>
      <vt:lpstr>Program evolution dynamics</vt:lpstr>
      <vt:lpstr>Back up / for students’ study @ home</vt:lpstr>
      <vt:lpstr>Metrics used</vt:lpstr>
      <vt:lpstr>Metrics used</vt:lpstr>
      <vt:lpstr>Change is inevitable</vt:lpstr>
      <vt:lpstr>Lehman's Laws of Software Evolution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Mini</dc:creator>
  <cp:lastModifiedBy>Ayça Tarhan</cp:lastModifiedBy>
  <cp:revision>820</cp:revision>
  <cp:lastPrinted>1601-01-01T00:00:00Z</cp:lastPrinted>
  <dcterms:created xsi:type="dcterms:W3CDTF">1601-01-01T00:00:00Z</dcterms:created>
  <dcterms:modified xsi:type="dcterms:W3CDTF">2018-04-25T14:26:31Z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1</vt:i4>
  </property>
</Properties>
</file>